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60" r:id="rId3"/>
    <p:sldId id="257" r:id="rId4"/>
    <p:sldId id="262" r:id="rId5"/>
    <p:sldId id="261" r:id="rId6"/>
    <p:sldId id="263" r:id="rId7"/>
    <p:sldId id="264" r:id="rId8"/>
    <p:sldId id="295" r:id="rId9"/>
    <p:sldId id="259" r:id="rId10"/>
    <p:sldId id="265" r:id="rId11"/>
    <p:sldId id="270" r:id="rId12"/>
    <p:sldId id="296" r:id="rId13"/>
    <p:sldId id="269" r:id="rId14"/>
    <p:sldId id="297" r:id="rId15"/>
    <p:sldId id="267" r:id="rId16"/>
    <p:sldId id="298" r:id="rId17"/>
    <p:sldId id="268" r:id="rId18"/>
    <p:sldId id="276" r:id="rId19"/>
    <p:sldId id="299" r:id="rId20"/>
    <p:sldId id="281" r:id="rId21"/>
    <p:sldId id="294" r:id="rId22"/>
  </p:sldIdLst>
  <p:sldSz cx="9144000" cy="5143500" type="screen16x9"/>
  <p:notesSz cx="6858000" cy="9144000"/>
  <p:embeddedFontLst>
    <p:embeddedFont>
      <p:font typeface="Helvetica" panose="020B0604020202020204" pitchFamily="34" charset="0"/>
      <p:regular r:id="rId24"/>
      <p:bold r:id="rId25"/>
      <p:italic r:id="rId26"/>
      <p:boldItalic r:id="rId27"/>
    </p:embeddedFont>
    <p:embeddedFont>
      <p:font typeface="Fira Sans Medium" panose="020B0604020202020204" charset="0"/>
      <p:regular r:id="rId28"/>
      <p:bold r:id="rId29"/>
      <p:italic r:id="rId30"/>
      <p:boldItalic r:id="rId31"/>
    </p:embeddedFont>
    <p:embeddedFont>
      <p:font typeface="Fira Sans Light"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Impact" panose="020B0806030902050204" pitchFamily="34" charset="0"/>
      <p:regular r:id="rId40"/>
    </p:embeddedFont>
    <p:embeddedFont>
      <p:font typeface="Fira Sans" panose="020B0604020202020204" charset="0"/>
      <p:regular r:id="rId41"/>
      <p:bold r:id="rId42"/>
      <p:italic r:id="rId43"/>
      <p:boldItalic r:id="rId44"/>
    </p:embeddedFont>
    <p:embeddedFont>
      <p:font typeface="Fira Sans SemiBold" panose="020B0604020202020204" charset="0"/>
      <p:regular r:id="rId45"/>
      <p:bold r:id="rId46"/>
      <p:italic r:id="rId47"/>
      <p:boldItalic r:id="rId48"/>
    </p:embeddedFont>
    <p:embeddedFont>
      <p:font typeface="Bahnschrift Condensed" panose="020B0502040204020203" pitchFamily="34" charset="0"/>
      <p:regular r:id="rId49"/>
      <p:bold r:id="rId50"/>
    </p:embeddedFont>
    <p:embeddedFont>
      <p:font typeface="Bahnschrift" panose="020B0502040204020203" pitchFamily="34" charset="0"/>
      <p:regular r:id="rId51"/>
      <p:bold r:id="rId52"/>
    </p:embeddedFont>
    <p:embeddedFont>
      <p:font typeface="Wingdings 2" panose="05020102010507070707" pitchFamily="18" charset="2"/>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msi krishna" initials="vk" lastIdx="2" clrIdx="0">
    <p:extLst>
      <p:ext uri="{19B8F6BF-5375-455C-9EA6-DF929625EA0E}">
        <p15:presenceInfo xmlns:p15="http://schemas.microsoft.com/office/powerpoint/2012/main" userId="vamsi krish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58"/>
    <a:srgbClr val="923A67"/>
    <a:srgbClr val="BC1F51"/>
    <a:srgbClr val="FF8451"/>
    <a:srgbClr val="C7284F"/>
    <a:srgbClr val="D13650"/>
    <a:srgbClr val="FF8C4D"/>
    <a:srgbClr val="FF8551"/>
    <a:srgbClr val="D94051"/>
    <a:srgbClr val="C12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00860D-6354-4378-A09D-8DFCC888E2C9}">
  <a:tblStyle styleId="{9800860D-6354-4378-A09D-8DFCC888E2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3F8801-1707-46FC-A2A7-8ED0A2465BA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4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346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86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068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chemeClr val="accent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 name="Google Shape;16;p3"/>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 name="Google Shape;17;p3"/>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779100" y="1984688"/>
            <a:ext cx="5040600" cy="632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9" name="Google Shape;19;p3"/>
          <p:cNvSpPr txBox="1">
            <a:spLocks noGrp="1"/>
          </p:cNvSpPr>
          <p:nvPr>
            <p:ph type="subTitle" idx="1"/>
          </p:nvPr>
        </p:nvSpPr>
        <p:spPr>
          <a:xfrm>
            <a:off x="779100" y="2713913"/>
            <a:ext cx="5040600" cy="4449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1777400" y="2161800"/>
            <a:ext cx="5589300" cy="81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Fira Sans Medium"/>
              <a:buChar char="●"/>
              <a:defRPr sz="2800">
                <a:latin typeface="Fira Sans Medium"/>
                <a:ea typeface="Fira Sans Medium"/>
                <a:cs typeface="Fira Sans Medium"/>
                <a:sym typeface="Fira Sans Medium"/>
              </a:defRPr>
            </a:lvl1pPr>
            <a:lvl2pPr marL="914400" lvl="1"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2pPr>
            <a:lvl3pPr marL="1371600" lvl="2"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3pPr>
            <a:lvl4pPr marL="1828800" lvl="3"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4pPr>
            <a:lvl5pPr marL="2286000" lvl="4"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5pPr>
            <a:lvl6pPr marL="2743200" lvl="5"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6pPr>
            <a:lvl7pPr marL="3200400" lvl="6"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7pPr>
            <a:lvl8pPr marL="3657600" lvl="7"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8pPr>
            <a:lvl9pPr marL="4114800" lvl="8" indent="-406400" algn="ctr" rtl="0">
              <a:spcBef>
                <a:spcPts val="800"/>
              </a:spcBef>
              <a:spcAft>
                <a:spcPts val="800"/>
              </a:spcAft>
              <a:buSzPts val="2800"/>
              <a:buFont typeface="Fira Sans Medium"/>
              <a:buChar char="■"/>
              <a:defRPr sz="2800">
                <a:latin typeface="Fira Sans Medium"/>
                <a:ea typeface="Fira Sans Medium"/>
                <a:cs typeface="Fira Sans Medium"/>
                <a:sym typeface="Fira Sans Medium"/>
              </a:defRPr>
            </a:lvl9pPr>
          </a:lstStyle>
          <a:p>
            <a:endParaRPr/>
          </a:p>
        </p:txBody>
      </p:sp>
      <p:sp>
        <p:nvSpPr>
          <p:cNvPr id="22" name="Google Shape;22;p4"/>
          <p:cNvSpPr txBox="1"/>
          <p:nvPr/>
        </p:nvSpPr>
        <p:spPr>
          <a:xfrm>
            <a:off x="3593400" y="286244"/>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3"/>
                </a:solidFill>
                <a:latin typeface="Fira Sans"/>
                <a:ea typeface="Fira Sans"/>
                <a:cs typeface="Fira Sans"/>
                <a:sym typeface="Fira Sans"/>
              </a:rPr>
              <a:t>“</a:t>
            </a:r>
            <a:endParaRPr sz="9600">
              <a:solidFill>
                <a:schemeClr val="accent3"/>
              </a:solidFill>
              <a:latin typeface="Fira Sans"/>
              <a:ea typeface="Fira Sans"/>
              <a:cs typeface="Fira Sans"/>
              <a:sym typeface="Fira Sans"/>
            </a:endParaRPr>
          </a:p>
        </p:txBody>
      </p:sp>
      <p:sp>
        <p:nvSpPr>
          <p:cNvPr id="23" name="Google Shape;23;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 name="Google Shape;25;p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 name="Google Shape;26;p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 name="Google Shape;27;p4"/>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 name="Google Shape;28;p4"/>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9" name="Google Shape;29;p4"/>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 name="Google Shape;32;p5"/>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3" name="Google Shape;33;p5"/>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4" name="Google Shape;34;p5"/>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5"/>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6" name="Google Shape;3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6"/>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 name="Google Shape;39;p6"/>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 name="Google Shape;40;p6"/>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 name="Google Shape;41;p6"/>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6"/>
          <p:cNvSpPr txBox="1">
            <a:spLocks noGrp="1"/>
          </p:cNvSpPr>
          <p:nvPr>
            <p:ph type="body" idx="1"/>
          </p:nvPr>
        </p:nvSpPr>
        <p:spPr>
          <a:xfrm>
            <a:off x="779100"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3" name="Google Shape;43;p6"/>
          <p:cNvSpPr txBox="1">
            <a:spLocks noGrp="1"/>
          </p:cNvSpPr>
          <p:nvPr>
            <p:ph type="body" idx="2"/>
          </p:nvPr>
        </p:nvSpPr>
        <p:spPr>
          <a:xfrm>
            <a:off x="4488203"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4" name="Google Shape;4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5"/>
        <p:cNvGrpSpPr/>
        <p:nvPr/>
      </p:nvGrpSpPr>
      <p:grpSpPr>
        <a:xfrm>
          <a:off x="0" y="0"/>
          <a:ext cx="0" cy="0"/>
          <a:chOff x="0" y="0"/>
          <a:chExt cx="0" cy="0"/>
        </a:xfrm>
      </p:grpSpPr>
      <p:sp>
        <p:nvSpPr>
          <p:cNvPr id="46" name="Google Shape;46;p7"/>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7" name="Google Shape;47;p7"/>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8" name="Google Shape;48;p7"/>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9" name="Google Shape;49;p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0" name="Google Shape;50;p7"/>
          <p:cNvSpPr txBox="1">
            <a:spLocks noGrp="1"/>
          </p:cNvSpPr>
          <p:nvPr>
            <p:ph type="body" idx="1"/>
          </p:nvPr>
        </p:nvSpPr>
        <p:spPr>
          <a:xfrm>
            <a:off x="779100"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1" name="Google Shape;51;p7"/>
          <p:cNvSpPr txBox="1">
            <a:spLocks noGrp="1"/>
          </p:cNvSpPr>
          <p:nvPr>
            <p:ph type="body" idx="2"/>
          </p:nvPr>
        </p:nvSpPr>
        <p:spPr>
          <a:xfrm>
            <a:off x="3175738"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2" name="Google Shape;52;p7"/>
          <p:cNvSpPr txBox="1">
            <a:spLocks noGrp="1"/>
          </p:cNvSpPr>
          <p:nvPr>
            <p:ph type="body" idx="3"/>
          </p:nvPr>
        </p:nvSpPr>
        <p:spPr>
          <a:xfrm>
            <a:off x="5572375"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3" name="Google Shape;53;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6" name="Google Shape;56;p8"/>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7" name="Google Shape;57;p8"/>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8" name="Google Shape;58;p8"/>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 name="Google Shape;5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2"/>
            </a:gs>
            <a:gs pos="72000">
              <a:schemeClr val="accent3"/>
            </a:gs>
            <a:gs pos="100000">
              <a:schemeClr val="accent3"/>
            </a:gs>
          </a:gsLst>
          <a:lin ang="540070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1"/>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5" name="Google Shape;75;p1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6" name="Google Shape;76;p1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7" name="Google Shape;77;p11"/>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8" name="Google Shape;78;p11"/>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9" name="Google Shape;79;p11"/>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marL="914400" lvl="1" indent="-3810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marL="1371600" lvl="2" indent="-3810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marL="1828800" lvl="3"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marL="2286000" lvl="4"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marL="2743200" lvl="5"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marL="3200400" lvl="6"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marL="3657600" lvl="7"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marL="4114800" lvl="8" indent="-3810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ira Sans SemiBold"/>
                <a:ea typeface="Fira Sans SemiBold"/>
                <a:cs typeface="Fira Sans SemiBold"/>
                <a:sym typeface="Fira Sans SemiBold"/>
              </a:defRPr>
            </a:lvl1pPr>
            <a:lvl2pPr lvl="1" algn="r" rtl="0">
              <a:buNone/>
              <a:defRPr sz="1300">
                <a:solidFill>
                  <a:schemeClr val="lt1"/>
                </a:solidFill>
                <a:latin typeface="Fira Sans SemiBold"/>
                <a:ea typeface="Fira Sans SemiBold"/>
                <a:cs typeface="Fira Sans SemiBold"/>
                <a:sym typeface="Fira Sans SemiBold"/>
              </a:defRPr>
            </a:lvl2pPr>
            <a:lvl3pPr lvl="2" algn="r" rtl="0">
              <a:buNone/>
              <a:defRPr sz="1300">
                <a:solidFill>
                  <a:schemeClr val="lt1"/>
                </a:solidFill>
                <a:latin typeface="Fira Sans SemiBold"/>
                <a:ea typeface="Fira Sans SemiBold"/>
                <a:cs typeface="Fira Sans SemiBold"/>
                <a:sym typeface="Fira Sans SemiBold"/>
              </a:defRPr>
            </a:lvl3pPr>
            <a:lvl4pPr lvl="3" algn="r" rtl="0">
              <a:buNone/>
              <a:defRPr sz="1300">
                <a:solidFill>
                  <a:schemeClr val="lt1"/>
                </a:solidFill>
                <a:latin typeface="Fira Sans SemiBold"/>
                <a:ea typeface="Fira Sans SemiBold"/>
                <a:cs typeface="Fira Sans SemiBold"/>
                <a:sym typeface="Fira Sans SemiBold"/>
              </a:defRPr>
            </a:lvl4pPr>
            <a:lvl5pPr lvl="4" algn="r" rtl="0">
              <a:buNone/>
              <a:defRPr sz="1300">
                <a:solidFill>
                  <a:schemeClr val="lt1"/>
                </a:solidFill>
                <a:latin typeface="Fira Sans SemiBold"/>
                <a:ea typeface="Fira Sans SemiBold"/>
                <a:cs typeface="Fira Sans SemiBold"/>
                <a:sym typeface="Fira Sans SemiBold"/>
              </a:defRPr>
            </a:lvl5pPr>
            <a:lvl6pPr lvl="5" algn="r" rtl="0">
              <a:buNone/>
              <a:defRPr sz="1300">
                <a:solidFill>
                  <a:schemeClr val="lt1"/>
                </a:solidFill>
                <a:latin typeface="Fira Sans SemiBold"/>
                <a:ea typeface="Fira Sans SemiBold"/>
                <a:cs typeface="Fira Sans SemiBold"/>
                <a:sym typeface="Fira Sans SemiBold"/>
              </a:defRPr>
            </a:lvl6pPr>
            <a:lvl7pPr lvl="6" algn="r" rtl="0">
              <a:buNone/>
              <a:defRPr sz="1300">
                <a:solidFill>
                  <a:schemeClr val="lt1"/>
                </a:solidFill>
                <a:latin typeface="Fira Sans SemiBold"/>
                <a:ea typeface="Fira Sans SemiBold"/>
                <a:cs typeface="Fira Sans SemiBold"/>
                <a:sym typeface="Fira Sans SemiBold"/>
              </a:defRPr>
            </a:lvl7pPr>
            <a:lvl8pPr lvl="7" algn="r" rtl="0">
              <a:buNone/>
              <a:defRPr sz="1300">
                <a:solidFill>
                  <a:schemeClr val="lt1"/>
                </a:solidFill>
                <a:latin typeface="Fira Sans SemiBold"/>
                <a:ea typeface="Fira Sans SemiBold"/>
                <a:cs typeface="Fira Sans SemiBold"/>
                <a:sym typeface="Fira Sans SemiBold"/>
              </a:defRPr>
            </a:lvl8pPr>
            <a:lvl9pPr lvl="8" algn="r" rtl="0">
              <a:buNone/>
              <a:defRPr sz="1300">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www.wireshark.org/" TargetMode="External"/><Relationship Id="rId3" Type="http://schemas.openxmlformats.org/officeDocument/2006/relationships/hyperlink" Target="http://en.wikipedia.org/" TargetMode="External"/><Relationship Id="rId7" Type="http://schemas.openxmlformats.org/officeDocument/2006/relationships/hyperlink" Target="http://www.coders.eu.org/manualy/win/wskfaq/examples/rawping.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mixter.void.ru/rawip.html" TargetMode="External"/><Relationship Id="rId5" Type="http://schemas.openxmlformats.org/officeDocument/2006/relationships/hyperlink" Target="http://www.tcpdump.org/pcap.htm" TargetMode="External"/><Relationship Id="rId4" Type="http://schemas.openxmlformats.org/officeDocument/2006/relationships/hyperlink" Target="http://www.cet.nau.edu/~mc8/Socket/Tutorials/section1.html" TargetMode="External"/><Relationship Id="rId9" Type="http://schemas.openxmlformats.org/officeDocument/2006/relationships/hyperlink" Target="http://www.oxid.i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4" name="TextBox 3"/>
          <p:cNvSpPr txBox="1"/>
          <p:nvPr/>
        </p:nvSpPr>
        <p:spPr>
          <a:xfrm>
            <a:off x="1539348" y="0"/>
            <a:ext cx="5506135" cy="477054"/>
          </a:xfrm>
          <a:prstGeom prst="rect">
            <a:avLst/>
          </a:prstGeom>
          <a:noFill/>
        </p:spPr>
        <p:txBody>
          <a:bodyPr wrap="square" rtlCol="0">
            <a:spAutoFit/>
          </a:bodyPr>
          <a:lstStyle/>
          <a:p>
            <a:pPr algn="ctr"/>
            <a:r>
              <a:rPr lang="en-IN" sz="2500" dirty="0" smtClean="0">
                <a:solidFill>
                  <a:schemeClr val="bg1"/>
                </a:solidFill>
                <a:latin typeface="Bahnschrift" panose="020B0502040204020203" pitchFamily="34" charset="0"/>
              </a:rPr>
              <a:t>IFET COLLEGE OF ENGINEERING</a:t>
            </a:r>
            <a:endParaRPr lang="en-IN" sz="2500" dirty="0">
              <a:solidFill>
                <a:schemeClr val="bg1"/>
              </a:solidFill>
              <a:latin typeface="Bahnschrift" panose="020B0502040204020203" pitchFamily="34" charset="0"/>
            </a:endParaRPr>
          </a:p>
        </p:txBody>
      </p:sp>
      <p:sp>
        <p:nvSpPr>
          <p:cNvPr id="5" name="TextBox 4"/>
          <p:cNvSpPr txBox="1"/>
          <p:nvPr/>
        </p:nvSpPr>
        <p:spPr>
          <a:xfrm>
            <a:off x="2285997" y="410120"/>
            <a:ext cx="4012835" cy="400110"/>
          </a:xfrm>
          <a:prstGeom prst="rect">
            <a:avLst/>
          </a:prstGeom>
          <a:noFill/>
        </p:spPr>
        <p:txBody>
          <a:bodyPr wrap="square" rtlCol="0">
            <a:spAutoFit/>
          </a:bodyPr>
          <a:lstStyle/>
          <a:p>
            <a:pPr algn="ctr"/>
            <a:r>
              <a:rPr lang="en-IN" sz="2000" dirty="0" smtClean="0">
                <a:solidFill>
                  <a:schemeClr val="bg1"/>
                </a:solidFill>
                <a:latin typeface="Bahnschrift" panose="020B0502040204020203" pitchFamily="34" charset="0"/>
              </a:rPr>
              <a:t>(AN AUTONOMOUS INSTITUTION)</a:t>
            </a:r>
            <a:endParaRPr lang="en-IN" sz="2000" dirty="0">
              <a:solidFill>
                <a:schemeClr val="bg1"/>
              </a:solidFill>
              <a:latin typeface="Bahnschrift" panose="020B0502040204020203" pitchFamily="34" charset="0"/>
            </a:endParaRPr>
          </a:p>
        </p:txBody>
      </p:sp>
      <p:sp>
        <p:nvSpPr>
          <p:cNvPr id="6" name="TextBox 5"/>
          <p:cNvSpPr txBox="1"/>
          <p:nvPr/>
        </p:nvSpPr>
        <p:spPr>
          <a:xfrm>
            <a:off x="342077" y="764007"/>
            <a:ext cx="8065140" cy="477054"/>
          </a:xfrm>
          <a:prstGeom prst="rect">
            <a:avLst/>
          </a:prstGeom>
          <a:noFill/>
        </p:spPr>
        <p:txBody>
          <a:bodyPr wrap="square" rtlCol="0">
            <a:spAutoFit/>
          </a:bodyPr>
          <a:lstStyle/>
          <a:p>
            <a:pPr algn="ctr"/>
            <a:r>
              <a:rPr lang="en-IN" sz="2500" dirty="0" smtClean="0">
                <a:solidFill>
                  <a:schemeClr val="bg1"/>
                </a:solidFill>
                <a:latin typeface="Bahnschrift" panose="020B0502040204020203" pitchFamily="34" charset="0"/>
              </a:rPr>
              <a:t>DEPARTMENT OF ELECTRONICS AND COMMUNICATION</a:t>
            </a:r>
            <a:endParaRPr lang="en-IN" sz="2500" dirty="0">
              <a:solidFill>
                <a:schemeClr val="bg1"/>
              </a:solidFill>
              <a:latin typeface="Bahnschrift" panose="020B0502040204020203" pitchFamily="34" charset="0"/>
            </a:endParaRPr>
          </a:p>
        </p:txBody>
      </p:sp>
      <p:sp>
        <p:nvSpPr>
          <p:cNvPr id="7" name="Rectangle 6"/>
          <p:cNvSpPr/>
          <p:nvPr/>
        </p:nvSpPr>
        <p:spPr>
          <a:xfrm>
            <a:off x="506537" y="2320594"/>
            <a:ext cx="8129148" cy="707886"/>
          </a:xfrm>
          <a:prstGeom prst="rect">
            <a:avLst/>
          </a:prstGeom>
          <a:noFill/>
          <a:ln>
            <a:solidFill>
              <a:schemeClr val="bg1"/>
            </a:solidFill>
          </a:ln>
          <a:effectLst>
            <a:glow rad="101600">
              <a:schemeClr val="accent2">
                <a:satMod val="175000"/>
                <a:alpha val="40000"/>
              </a:schemeClr>
            </a:glow>
          </a:effectLst>
        </p:spPr>
        <p:txBody>
          <a:bodyPr wrap="none" lIns="91440" tIns="45720" rIns="91440" bIns="45720">
            <a:spAutoFit/>
          </a:bodyPr>
          <a:lstStyle/>
          <a:p>
            <a:pPr algn="ctr"/>
            <a:r>
              <a:rPr lang="en-US" sz="4000" b="1" cap="none" spc="0" dirty="0" smtClean="0">
                <a:ln w="6600">
                  <a:solidFill>
                    <a:schemeClr val="accent2"/>
                  </a:solidFill>
                  <a:prstDash val="solid"/>
                </a:ln>
                <a:solidFill>
                  <a:srgbClr val="FFFFFF"/>
                </a:solidFill>
                <a:effectLst>
                  <a:outerShdw dist="38100" dir="2700000" algn="tl" rotWithShape="0">
                    <a:schemeClr val="accent2"/>
                  </a:outerShdw>
                </a:effectLst>
              </a:rPr>
              <a:t>WIRESHARK PACKET SNIFFING</a:t>
            </a:r>
            <a:endParaRPr lang="en-US" sz="4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TextBox 9"/>
          <p:cNvSpPr txBox="1"/>
          <p:nvPr/>
        </p:nvSpPr>
        <p:spPr>
          <a:xfrm>
            <a:off x="1651178" y="1169382"/>
            <a:ext cx="5282471" cy="400110"/>
          </a:xfrm>
          <a:prstGeom prst="rect">
            <a:avLst/>
          </a:prstGeom>
          <a:noFill/>
        </p:spPr>
        <p:txBody>
          <a:bodyPr wrap="square" rtlCol="0">
            <a:spAutoFit/>
          </a:bodyPr>
          <a:lstStyle/>
          <a:p>
            <a:pPr algn="ctr"/>
            <a:r>
              <a:rPr lang="en-IN" sz="2000" dirty="0" smtClean="0">
                <a:solidFill>
                  <a:schemeClr val="bg1"/>
                </a:solidFill>
                <a:latin typeface="Bahnschrift" panose="020B0502040204020203" pitchFamily="34" charset="0"/>
              </a:rPr>
              <a:t>MINI PROJECT PRESENTATION 2020-2021</a:t>
            </a:r>
            <a:endParaRPr lang="en-IN" sz="2000" dirty="0">
              <a:solidFill>
                <a:schemeClr val="bg1"/>
              </a:solidFill>
              <a:latin typeface="Bahnschrif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2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7" name="Google Shape;167;p2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8" name="Google Shape;168;p21"/>
          <p:cNvSpPr txBox="1">
            <a:spLocks noGrp="1"/>
          </p:cNvSpPr>
          <p:nvPr>
            <p:ph type="title"/>
          </p:nvPr>
        </p:nvSpPr>
        <p:spPr>
          <a:xfrm>
            <a:off x="2667106" y="332552"/>
            <a:ext cx="3352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000" dirty="0" smtClean="0">
                <a:solidFill>
                  <a:srgbClr val="FF8451"/>
                </a:solidFill>
                <a:effectLst>
                  <a:outerShdw blurRad="63500" sx="102000" sy="102000" algn="ctr" rotWithShape="0">
                    <a:prstClr val="black">
                      <a:alpha val="40000"/>
                    </a:prstClr>
                  </a:outerShdw>
                </a:effectLst>
              </a:rPr>
              <a:t>PACKET</a:t>
            </a:r>
            <a:r>
              <a:rPr lang="en" sz="3000" dirty="0" smtClean="0">
                <a:effectLst>
                  <a:outerShdw blurRad="63500" sx="102000" sy="102000" algn="ctr" rotWithShape="0">
                    <a:prstClr val="black">
                      <a:alpha val="40000"/>
                    </a:prstClr>
                  </a:outerShdw>
                </a:effectLst>
              </a:rPr>
              <a:t> </a:t>
            </a:r>
            <a:r>
              <a:rPr lang="en" sz="3000" dirty="0" smtClean="0">
                <a:solidFill>
                  <a:srgbClr val="BC1F51"/>
                </a:solidFill>
                <a:effectLst>
                  <a:outerShdw blurRad="63500" sx="102000" sy="102000" algn="ctr" rotWithShape="0">
                    <a:prstClr val="black">
                      <a:alpha val="40000"/>
                    </a:prstClr>
                  </a:outerShdw>
                </a:effectLst>
              </a:rPr>
              <a:t>SNIFFERS</a:t>
            </a:r>
            <a:endParaRPr sz="3000" dirty="0">
              <a:solidFill>
                <a:srgbClr val="BC1F51"/>
              </a:solidFill>
              <a:effectLst>
                <a:outerShdw blurRad="63500" sx="102000" sy="102000" algn="ctr" rotWithShape="0">
                  <a:prstClr val="black">
                    <a:alpha val="40000"/>
                  </a:prstClr>
                </a:outerShdw>
              </a:effectLst>
            </a:endParaRPr>
          </a:p>
        </p:txBody>
      </p:sp>
      <p:sp>
        <p:nvSpPr>
          <p:cNvPr id="170" name="Google Shape;170;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8" name="TextBox 7">
            <a:extLst>
              <a:ext uri="{FF2B5EF4-FFF2-40B4-BE49-F238E27FC236}">
                <a16:creationId xmlns:a16="http://schemas.microsoft.com/office/drawing/2014/main" id="{21CD23BD-D7D7-4A49-9D19-DFDFD2682B1D}"/>
              </a:ext>
            </a:extLst>
          </p:cNvPr>
          <p:cNvSpPr txBox="1"/>
          <p:nvPr/>
        </p:nvSpPr>
        <p:spPr>
          <a:xfrm>
            <a:off x="0" y="782965"/>
            <a:ext cx="9042252" cy="1569660"/>
          </a:xfrm>
          <a:prstGeom prst="rect">
            <a:avLst/>
          </a:prstGeom>
          <a:noFill/>
        </p:spPr>
        <p:txBody>
          <a:bodyPr wrap="square">
            <a:spAutoFit/>
          </a:bodyPr>
          <a:lstStyle/>
          <a:p>
            <a:pPr marL="457200" indent="-457200">
              <a:buFont typeface="Wingdings" panose="05000000000000000000" pitchFamily="2" charset="2"/>
              <a:buChar char="v"/>
            </a:pPr>
            <a:r>
              <a:rPr lang="en-US" sz="2400" dirty="0">
                <a:latin typeface="Bahnschrift Condensed" panose="020B0502040204020203" pitchFamily="34" charset="0"/>
              </a:rPr>
              <a:t>A "Packet Sniffer" is a utility that sniffs without </a:t>
            </a:r>
            <a:r>
              <a:rPr lang="en-US" sz="2400" i="1" u="sng" dirty="0">
                <a:latin typeface="Bahnschrift Condensed" panose="020B0502040204020203" pitchFamily="34" charset="0"/>
              </a:rPr>
              <a:t>modifying the network's packets</a:t>
            </a:r>
            <a:r>
              <a:rPr lang="en-US" sz="2400" i="1" dirty="0">
                <a:latin typeface="Bahnschrift Condensed" panose="020B0502040204020203" pitchFamily="34" charset="0"/>
              </a:rPr>
              <a:t> </a:t>
            </a:r>
            <a:r>
              <a:rPr lang="en-US" sz="2400" dirty="0">
                <a:latin typeface="Bahnschrift Condensed" panose="020B0502040204020203" pitchFamily="34" charset="0"/>
              </a:rPr>
              <a:t>in any way. </a:t>
            </a:r>
          </a:p>
          <a:p>
            <a:pPr marL="457200" indent="-457200">
              <a:buFont typeface="Wingdings" panose="05000000000000000000" pitchFamily="2" charset="2"/>
              <a:buChar char="v"/>
            </a:pPr>
            <a:r>
              <a:rPr lang="en-US" sz="2400" dirty="0">
                <a:latin typeface="Bahnschrift Condensed" panose="020B0502040204020203" pitchFamily="34" charset="0"/>
              </a:rPr>
              <a:t>By </a:t>
            </a:r>
            <a:r>
              <a:rPr lang="en-US" sz="2400" dirty="0" err="1">
                <a:latin typeface="Bahnschrift Condensed" panose="020B0502040204020203" pitchFamily="34" charset="0"/>
              </a:rPr>
              <a:t>comparison,a</a:t>
            </a:r>
            <a:r>
              <a:rPr lang="en-US" sz="2400" dirty="0">
                <a:latin typeface="Bahnschrift Condensed" panose="020B0502040204020203" pitchFamily="34" charset="0"/>
              </a:rPr>
              <a:t> firewall  sees all of a computer’s packet traffic as well.</a:t>
            </a:r>
          </a:p>
          <a:p>
            <a:pPr marL="457200" indent="-457200">
              <a:buFont typeface="Wingdings" panose="05000000000000000000" pitchFamily="2" charset="2"/>
              <a:buChar char="v"/>
            </a:pPr>
            <a:r>
              <a:rPr lang="en-US" sz="2400" dirty="0">
                <a:latin typeface="Bahnschrift Condensed" panose="020B0502040204020203" pitchFamily="34" charset="0"/>
              </a:rPr>
              <a:t>Packet sniffers merely  detect ,display and log this traffic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383" y="2460851"/>
            <a:ext cx="5144218" cy="24673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sp>
        <p:nvSpPr>
          <p:cNvPr id="222" name="Google Shape;222;p26"/>
          <p:cNvSpPr txBox="1">
            <a:spLocks noGrp="1"/>
          </p:cNvSpPr>
          <p:nvPr>
            <p:ph type="ctrTitle" idx="4294967295"/>
          </p:nvPr>
        </p:nvSpPr>
        <p:spPr>
          <a:xfrm>
            <a:off x="828206" y="298441"/>
            <a:ext cx="7433400" cy="498591"/>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000" dirty="0" smtClean="0">
                <a:solidFill>
                  <a:schemeClr val="lt1"/>
                </a:solidFill>
                <a:effectLst>
                  <a:glow rad="139700">
                    <a:schemeClr val="accent1">
                      <a:satMod val="175000"/>
                      <a:alpha val="40000"/>
                    </a:schemeClr>
                  </a:glow>
                </a:effectLst>
                <a:latin typeface="Impact" panose="020B0806030902050204" pitchFamily="34" charset="0"/>
              </a:rPr>
              <a:t>SOME POPOLAR PACKET SNIFFERS</a:t>
            </a:r>
            <a:endParaRPr sz="3000" dirty="0">
              <a:solidFill>
                <a:schemeClr val="lt1"/>
              </a:solidFill>
              <a:effectLst>
                <a:glow rad="139700">
                  <a:schemeClr val="accent1">
                    <a:satMod val="175000"/>
                    <a:alpha val="40000"/>
                  </a:schemeClr>
                </a:glow>
              </a:effectLst>
              <a:latin typeface="Impact" panose="020B0806030902050204" pitchFamily="34" charset="0"/>
            </a:endParaRPr>
          </a:p>
        </p:txBody>
      </p:sp>
      <p:sp>
        <p:nvSpPr>
          <p:cNvPr id="224" name="Google Shape;224;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5" name="TextBox 4">
            <a:extLst>
              <a:ext uri="{FF2B5EF4-FFF2-40B4-BE49-F238E27FC236}">
                <a16:creationId xmlns:a16="http://schemas.microsoft.com/office/drawing/2014/main" id="{A92141B4-1FDF-43B7-93E7-540D1B049F69}"/>
              </a:ext>
            </a:extLst>
          </p:cNvPr>
          <p:cNvSpPr txBox="1"/>
          <p:nvPr/>
        </p:nvSpPr>
        <p:spPr>
          <a:xfrm>
            <a:off x="0" y="1000652"/>
            <a:ext cx="9089813" cy="3046988"/>
          </a:xfrm>
          <a:prstGeom prst="rect">
            <a:avLst/>
          </a:prstGeom>
          <a:noFill/>
        </p:spPr>
        <p:txBody>
          <a:bodyPr wrap="square">
            <a:spAutoFit/>
          </a:bodyPr>
          <a:lstStyle/>
          <a:p>
            <a:pPr marL="457200" indent="-457200">
              <a:buFont typeface="Wingdings" panose="05000000000000000000" pitchFamily="2" charset="2"/>
              <a:buChar char="v"/>
            </a:pPr>
            <a:r>
              <a:rPr lang="en-US" altLang="en-US" sz="2400" dirty="0">
                <a:solidFill>
                  <a:schemeClr val="accent1"/>
                </a:solidFill>
                <a:latin typeface="Bahnschrift Condensed" panose="020B0502040204020203" pitchFamily="34" charset="0"/>
              </a:rPr>
              <a:t>Linux/Unix-based sniffers use </a:t>
            </a:r>
            <a:r>
              <a:rPr lang="en-US" altLang="en-US" sz="2400" b="1" u="sng" dirty="0" err="1">
                <a:solidFill>
                  <a:schemeClr val="accent1"/>
                </a:solidFill>
                <a:latin typeface="Bahnschrift Condensed" panose="020B0502040204020203" pitchFamily="34" charset="0"/>
              </a:rPr>
              <a:t>libpcap</a:t>
            </a:r>
            <a:r>
              <a:rPr lang="en-US" altLang="en-US" sz="2400" dirty="0">
                <a:solidFill>
                  <a:schemeClr val="accent1"/>
                </a:solidFill>
                <a:latin typeface="Bahnschrift Condensed" panose="020B0502040204020203" pitchFamily="34" charset="0"/>
              </a:rPr>
              <a:t>, which must be installed prior to installing any sniffer</a:t>
            </a:r>
            <a:r>
              <a:rPr lang="en-US" altLang="en-US" sz="2400" dirty="0">
                <a:latin typeface="Bahnschrift Condensed" panose="020B0502040204020203" pitchFamily="34" charset="0"/>
              </a:rPr>
              <a:t>.</a:t>
            </a:r>
          </a:p>
          <a:p>
            <a:pPr marL="457200" indent="-457200">
              <a:buFont typeface="Wingdings" panose="05000000000000000000" pitchFamily="2" charset="2"/>
              <a:buChar char="ü"/>
            </a:pPr>
            <a:r>
              <a:rPr lang="en-US" altLang="en-US" sz="2400" b="1" dirty="0" err="1">
                <a:latin typeface="Bahnschrift Condensed" panose="020B0502040204020203" pitchFamily="34" charset="0"/>
              </a:rPr>
              <a:t>tcpdump</a:t>
            </a:r>
            <a:r>
              <a:rPr lang="en-US" altLang="en-US" sz="2400" dirty="0">
                <a:latin typeface="Bahnschrift Condensed" panose="020B0502040204020203" pitchFamily="34" charset="0"/>
              </a:rPr>
              <a:t>, a command-line based packet sniffer.</a:t>
            </a:r>
          </a:p>
          <a:p>
            <a:pPr marL="457200" indent="-457200">
              <a:buFont typeface="Wingdings" panose="05000000000000000000" pitchFamily="2" charset="2"/>
              <a:buChar char="ü"/>
            </a:pPr>
            <a:r>
              <a:rPr lang="en-US" altLang="en-US" sz="2400" b="1" dirty="0" err="1">
                <a:latin typeface="Bahnschrift Condensed" panose="020B0502040204020203" pitchFamily="34" charset="0"/>
              </a:rPr>
              <a:t>tcpshow</a:t>
            </a:r>
            <a:r>
              <a:rPr lang="en-US" altLang="en-US" sz="2400" dirty="0">
                <a:latin typeface="Bahnschrift Condensed" panose="020B0502040204020203" pitchFamily="34" charset="0"/>
              </a:rPr>
              <a:t> (</a:t>
            </a:r>
            <a:r>
              <a:rPr lang="en-US" altLang="en-US" sz="2400" dirty="0" err="1">
                <a:latin typeface="Bahnschrift Condensed" panose="020B0502040204020203" pitchFamily="34" charset="0"/>
              </a:rPr>
              <a:t>tcpdump</a:t>
            </a:r>
            <a:r>
              <a:rPr lang="en-US" altLang="en-US" sz="2400" dirty="0">
                <a:latin typeface="Bahnschrift Condensed" panose="020B0502040204020203" pitchFamily="34" charset="0"/>
              </a:rPr>
              <a:t>-based analysis).</a:t>
            </a:r>
          </a:p>
          <a:p>
            <a:pPr marL="457200" indent="-457200">
              <a:buFont typeface="Wingdings" panose="05000000000000000000" pitchFamily="2" charset="2"/>
              <a:buChar char="ü"/>
            </a:pPr>
            <a:r>
              <a:rPr lang="en-US" altLang="en-US" sz="2400" b="1" dirty="0">
                <a:latin typeface="Bahnschrift Condensed" panose="020B0502040204020203" pitchFamily="34" charset="0"/>
              </a:rPr>
              <a:t>Wireshark </a:t>
            </a:r>
            <a:r>
              <a:rPr lang="en-US" altLang="en-US" sz="2400" dirty="0">
                <a:latin typeface="Bahnschrift Condensed" panose="020B0502040204020203" pitchFamily="34" charset="0"/>
              </a:rPr>
              <a:t>(Packet sniffer GUI) [Formerly Ethereal]</a:t>
            </a:r>
          </a:p>
          <a:p>
            <a:pPr marL="457200" indent="-457200">
              <a:buFont typeface="Wingdings" panose="05000000000000000000" pitchFamily="2" charset="2"/>
              <a:buChar char="ü"/>
            </a:pPr>
            <a:r>
              <a:rPr lang="en-US" altLang="en-US" sz="2400" b="1" dirty="0" err="1">
                <a:latin typeface="Bahnschrift Condensed" panose="020B0502040204020203" pitchFamily="34" charset="0"/>
              </a:rPr>
              <a:t>ngreg</a:t>
            </a:r>
            <a:r>
              <a:rPr lang="en-US" altLang="en-US" sz="2400" b="1" dirty="0">
                <a:latin typeface="Bahnschrift Condensed" panose="020B0502040204020203" pitchFamily="34" charset="0"/>
              </a:rPr>
              <a:t> </a:t>
            </a:r>
            <a:r>
              <a:rPr lang="en-US" altLang="en-US" sz="2400" dirty="0">
                <a:latin typeface="Bahnschrift Condensed" panose="020B0502040204020203" pitchFamily="34" charset="0"/>
              </a:rPr>
              <a:t>— network grep (Command line tool to apply regular expressions to </a:t>
            </a:r>
            <a:r>
              <a:rPr lang="en-US" altLang="en-US" sz="2400" dirty="0" err="1">
                <a:latin typeface="Bahnschrift Condensed" panose="020B0502040204020203" pitchFamily="34" charset="0"/>
              </a:rPr>
              <a:t>tcpdump</a:t>
            </a:r>
            <a:r>
              <a:rPr lang="en-US" altLang="en-US" sz="2400" dirty="0">
                <a:latin typeface="Bahnschrift Condensed" panose="020B0502040204020203" pitchFamily="34" charset="0"/>
              </a:rPr>
              <a:t> output).</a:t>
            </a:r>
          </a:p>
          <a:p>
            <a:pPr marL="457200" indent="-457200">
              <a:buFont typeface="Wingdings" panose="05000000000000000000" pitchFamily="2" charset="2"/>
              <a:buChar char="ü"/>
            </a:pPr>
            <a:r>
              <a:rPr lang="en-US" altLang="en-US" sz="2400" b="1" dirty="0" err="1">
                <a:latin typeface="Bahnschrift Condensed" panose="020B0502040204020203" pitchFamily="34" charset="0"/>
              </a:rPr>
              <a:t>Dsniff</a:t>
            </a:r>
            <a:r>
              <a:rPr lang="en-US" altLang="en-US" sz="2400" dirty="0">
                <a:latin typeface="Bahnschrift Condensed" panose="020B0502040204020203" pitchFamily="34" charset="0"/>
              </a:rPr>
              <a:t>-is a password sniffer handles </a:t>
            </a:r>
            <a:r>
              <a:rPr lang="en-US" altLang="en-US" sz="2400" dirty="0" err="1">
                <a:latin typeface="Bahnschrift Condensed" panose="020B0502040204020203" pitchFamily="34" charset="0"/>
              </a:rPr>
              <a:t>FTP,Telnet,SMTP,HTTP,POP</a:t>
            </a:r>
            <a:r>
              <a:rPr lang="en-US" altLang="en-US" sz="2400" dirty="0">
                <a:latin typeface="Bahnschrift Condensed" panose="020B0502040204020203" pitchFamily="34" charset="0"/>
              </a:rPr>
              <a:t> etc.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sp>
        <p:nvSpPr>
          <p:cNvPr id="222" name="Google Shape;222;p26"/>
          <p:cNvSpPr txBox="1">
            <a:spLocks noGrp="1"/>
          </p:cNvSpPr>
          <p:nvPr>
            <p:ph type="ctrTitle" idx="4294967295"/>
          </p:nvPr>
        </p:nvSpPr>
        <p:spPr>
          <a:xfrm>
            <a:off x="868982" y="449745"/>
            <a:ext cx="7433400" cy="498591"/>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000" dirty="0" smtClean="0">
                <a:solidFill>
                  <a:schemeClr val="lt1"/>
                </a:solidFill>
                <a:effectLst>
                  <a:glow rad="139700">
                    <a:schemeClr val="accent1">
                      <a:satMod val="175000"/>
                      <a:alpha val="40000"/>
                    </a:schemeClr>
                  </a:glow>
                </a:effectLst>
                <a:latin typeface="Impact" panose="020B0806030902050204" pitchFamily="34" charset="0"/>
              </a:rPr>
              <a:t>CONTINUATION…..</a:t>
            </a:r>
            <a:endParaRPr sz="3000" dirty="0">
              <a:solidFill>
                <a:schemeClr val="lt1"/>
              </a:solidFill>
              <a:effectLst>
                <a:glow rad="139700">
                  <a:schemeClr val="accent1">
                    <a:satMod val="175000"/>
                    <a:alpha val="40000"/>
                  </a:schemeClr>
                </a:glow>
              </a:effectLst>
              <a:latin typeface="Impact" panose="020B0806030902050204" pitchFamily="34" charset="0"/>
            </a:endParaRPr>
          </a:p>
        </p:txBody>
      </p:sp>
      <p:sp>
        <p:nvSpPr>
          <p:cNvPr id="224" name="Google Shape;224;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6" name="TextBox 5">
            <a:extLst>
              <a:ext uri="{FF2B5EF4-FFF2-40B4-BE49-F238E27FC236}">
                <a16:creationId xmlns:a16="http://schemas.microsoft.com/office/drawing/2014/main" id="{336B587C-681F-4E86-921F-0B59A6C41A5F}"/>
              </a:ext>
            </a:extLst>
          </p:cNvPr>
          <p:cNvSpPr txBox="1"/>
          <p:nvPr/>
        </p:nvSpPr>
        <p:spPr>
          <a:xfrm>
            <a:off x="142081" y="1133030"/>
            <a:ext cx="8887203" cy="2677656"/>
          </a:xfrm>
          <a:prstGeom prst="rect">
            <a:avLst/>
          </a:prstGeom>
          <a:noFill/>
        </p:spPr>
        <p:txBody>
          <a:bodyPr wrap="square">
            <a:spAutoFit/>
          </a:bodyPr>
          <a:lstStyle/>
          <a:p>
            <a:pPr marL="457200" indent="-457200">
              <a:buFont typeface="Wingdings" panose="05000000000000000000" pitchFamily="2" charset="2"/>
              <a:buChar char="v"/>
            </a:pPr>
            <a:r>
              <a:rPr lang="en-US" altLang="en-US" sz="2400" dirty="0">
                <a:solidFill>
                  <a:schemeClr val="accent1"/>
                </a:solidFill>
                <a:latin typeface="Bahnschrift Condensed" panose="020B0502040204020203" pitchFamily="34" charset="0"/>
              </a:rPr>
              <a:t> Windows-based sniffers use </a:t>
            </a:r>
            <a:r>
              <a:rPr lang="en-US" altLang="en-US" sz="2400" b="1" u="sng" dirty="0" err="1">
                <a:solidFill>
                  <a:schemeClr val="accent1"/>
                </a:solidFill>
                <a:latin typeface="Bahnschrift Condensed" panose="020B0502040204020203" pitchFamily="34" charset="0"/>
              </a:rPr>
              <a:t>WinPcap</a:t>
            </a:r>
            <a:r>
              <a:rPr lang="en-US" altLang="en-US" sz="2400" dirty="0">
                <a:solidFill>
                  <a:schemeClr val="accent1"/>
                </a:solidFill>
                <a:latin typeface="Bahnschrift Condensed" panose="020B0502040204020203" pitchFamily="34" charset="0"/>
              </a:rPr>
              <a:t>, which must be installed prior to installing any sniffer.</a:t>
            </a:r>
          </a:p>
          <a:p>
            <a:pPr marL="457200" indent="-457200">
              <a:buFont typeface="Wingdings" panose="05000000000000000000" pitchFamily="2" charset="2"/>
              <a:buChar char="ü"/>
            </a:pPr>
            <a:r>
              <a:rPr lang="en-US" altLang="en-US" sz="2400" dirty="0">
                <a:latin typeface="Bahnschrift Condensed" panose="020B0502040204020203" pitchFamily="34" charset="0"/>
              </a:rPr>
              <a:t>1.</a:t>
            </a:r>
            <a:r>
              <a:rPr lang="en-US" altLang="en-US" sz="2400" b="1" dirty="0">
                <a:latin typeface="Bahnschrift Condensed" panose="020B0502040204020203" pitchFamily="34" charset="0"/>
              </a:rPr>
              <a:t>Wireshark</a:t>
            </a:r>
            <a:r>
              <a:rPr lang="en-US" altLang="en-US" sz="2400" dirty="0">
                <a:latin typeface="Bahnschrift Condensed" panose="020B0502040204020203" pitchFamily="34" charset="0"/>
              </a:rPr>
              <a:t>(Packet sniffer GUI) [Formerly Ethereal]</a:t>
            </a:r>
          </a:p>
          <a:p>
            <a:pPr marL="457200" indent="-457200">
              <a:buFont typeface="Wingdings" panose="05000000000000000000" pitchFamily="2" charset="2"/>
              <a:buChar char="ü"/>
            </a:pPr>
            <a:r>
              <a:rPr lang="en-US" altLang="en-US" sz="2400" b="1" dirty="0">
                <a:latin typeface="Bahnschrift Condensed" panose="020B0502040204020203" pitchFamily="34" charset="0"/>
              </a:rPr>
              <a:t>2.Capsa  Network Analyzer (Packet Sniffer) </a:t>
            </a:r>
            <a:r>
              <a:rPr lang="en-US" altLang="en-US" sz="2400" dirty="0">
                <a:latin typeface="Bahnschrift Condensed" panose="020B0502040204020203" pitchFamily="34" charset="0"/>
              </a:rPr>
              <a:t>from </a:t>
            </a:r>
            <a:r>
              <a:rPr lang="en-US" altLang="en-US" sz="2400" dirty="0" err="1">
                <a:latin typeface="Bahnschrift Condensed" panose="020B0502040204020203" pitchFamily="34" charset="0"/>
              </a:rPr>
              <a:t>Colasoft</a:t>
            </a:r>
            <a:endParaRPr lang="en-US" altLang="en-US" sz="2400" dirty="0">
              <a:latin typeface="Bahnschrift Condensed" panose="020B0502040204020203" pitchFamily="34" charset="0"/>
            </a:endParaRPr>
          </a:p>
          <a:p>
            <a:pPr marL="457200" indent="-457200">
              <a:buFont typeface="Wingdings" panose="05000000000000000000" pitchFamily="2" charset="2"/>
              <a:buChar char="ü"/>
            </a:pPr>
            <a:r>
              <a:rPr lang="en-US" altLang="en-US" sz="2400" b="1" dirty="0">
                <a:latin typeface="Bahnschrift Condensed" panose="020B0502040204020203" pitchFamily="34" charset="0"/>
              </a:rPr>
              <a:t>3.Cain &amp; Abel </a:t>
            </a:r>
            <a:r>
              <a:rPr lang="en-US" altLang="en-US" sz="2400" dirty="0">
                <a:latin typeface="Bahnschrift Condensed" panose="020B0502040204020203" pitchFamily="34" charset="0"/>
              </a:rPr>
              <a:t>from Oxid.it</a:t>
            </a:r>
          </a:p>
          <a:p>
            <a:pPr marL="457200" indent="-457200">
              <a:buFont typeface="Wingdings" panose="05000000000000000000" pitchFamily="2" charset="2"/>
              <a:buChar char="ü"/>
            </a:pPr>
            <a:r>
              <a:rPr lang="en-US" altLang="en-US" sz="2400" dirty="0">
                <a:latin typeface="Bahnschrift Condensed" panose="020B0502040204020203" pitchFamily="34" charset="0"/>
              </a:rPr>
              <a:t>4. </a:t>
            </a:r>
            <a:r>
              <a:rPr lang="en-US" altLang="en-US" sz="2400" b="1" dirty="0" err="1">
                <a:latin typeface="Bahnschrift Condensed" panose="020B0502040204020203" pitchFamily="34" charset="0"/>
              </a:rPr>
              <a:t>WinDump</a:t>
            </a:r>
            <a:r>
              <a:rPr lang="en-US" altLang="en-US" sz="2400" dirty="0">
                <a:latin typeface="Bahnschrift Condensed" panose="020B0502040204020203" pitchFamily="34" charset="0"/>
              </a:rPr>
              <a:t>, a DOS command-line packet sniffer</a:t>
            </a:r>
          </a:p>
          <a:p>
            <a:pPr marL="457200" indent="-457200">
              <a:buFont typeface="Wingdings" panose="05000000000000000000" pitchFamily="2" charset="2"/>
              <a:buChar char="ü"/>
            </a:pPr>
            <a:r>
              <a:rPr lang="en-US" altLang="en-US" sz="2400" dirty="0">
                <a:latin typeface="Bahnschrift Condensed" panose="020B0502040204020203" pitchFamily="34" charset="0"/>
              </a:rPr>
              <a:t>5.</a:t>
            </a:r>
            <a:r>
              <a:rPr lang="en-US" altLang="en-US" sz="2400" b="1" dirty="0">
                <a:latin typeface="Bahnschrift Condensed" panose="020B0502040204020203" pitchFamily="34" charset="0"/>
              </a:rPr>
              <a:t>CommViewer</a:t>
            </a:r>
            <a:endParaRPr lang="en-US" sz="2400" dirty="0">
              <a:latin typeface="Bahnschrift Condensed" panose="020B0502040204020203" pitchFamily="34" charset="0"/>
            </a:endParaRPr>
          </a:p>
        </p:txBody>
      </p:sp>
    </p:spTree>
    <p:extLst>
      <p:ext uri="{BB962C8B-B14F-4D97-AF65-F5344CB8AC3E}">
        <p14:creationId xmlns:p14="http://schemas.microsoft.com/office/powerpoint/2010/main" val="1724003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25"/>
          <p:cNvSpPr txBox="1">
            <a:spLocks noGrp="1"/>
          </p:cNvSpPr>
          <p:nvPr>
            <p:ph type="title" idx="4294967295"/>
          </p:nvPr>
        </p:nvSpPr>
        <p:spPr>
          <a:xfrm>
            <a:off x="996187" y="372449"/>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solidFill>
                  <a:schemeClr val="lt1"/>
                </a:solidFill>
              </a:rPr>
              <a:t>WIRESHARK</a:t>
            </a:r>
            <a:endParaRPr dirty="0">
              <a:solidFill>
                <a:schemeClr val="lt1"/>
              </a:solidFill>
            </a:endParaRPr>
          </a:p>
        </p:txBody>
      </p:sp>
      <p:sp>
        <p:nvSpPr>
          <p:cNvPr id="210" name="Google Shape;210;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3" name="TextBox 12">
            <a:extLst>
              <a:ext uri="{FF2B5EF4-FFF2-40B4-BE49-F238E27FC236}">
                <a16:creationId xmlns:a16="http://schemas.microsoft.com/office/drawing/2014/main" id="{D6EBCAC4-1CD9-4B08-9D80-82AD0CC8B6D9}"/>
              </a:ext>
            </a:extLst>
          </p:cNvPr>
          <p:cNvSpPr txBox="1"/>
          <p:nvPr/>
        </p:nvSpPr>
        <p:spPr>
          <a:xfrm>
            <a:off x="172278" y="839209"/>
            <a:ext cx="8857006" cy="3785652"/>
          </a:xfrm>
          <a:prstGeom prst="rect">
            <a:avLst/>
          </a:prstGeom>
          <a:noFill/>
        </p:spPr>
        <p:txBody>
          <a:bodyPr wrap="square">
            <a:spAutoFit/>
          </a:bodyPr>
          <a:lstStyle/>
          <a:p>
            <a:pPr marL="457200" indent="-457200">
              <a:buFont typeface="Wingdings" panose="05000000000000000000" pitchFamily="2" charset="2"/>
              <a:buChar char="ü"/>
            </a:pPr>
            <a:r>
              <a:rPr lang="en-US" altLang="en-US" sz="2400" b="1" dirty="0">
                <a:latin typeface="Bahnschrift Condensed" panose="020B0502040204020203" pitchFamily="34" charset="0"/>
              </a:rPr>
              <a:t>Wireshark </a:t>
            </a:r>
            <a:r>
              <a:rPr lang="en-US" altLang="en-US" sz="2400" dirty="0">
                <a:latin typeface="Bahnschrift Condensed" panose="020B0502040204020203" pitchFamily="34" charset="0"/>
              </a:rPr>
              <a:t>(formerly </a:t>
            </a:r>
            <a:r>
              <a:rPr lang="en-US" altLang="en-US" sz="2400" b="1" dirty="0">
                <a:latin typeface="Bahnschrift Condensed" panose="020B0502040204020203" pitchFamily="34" charset="0"/>
              </a:rPr>
              <a:t>Ethereal</a:t>
            </a:r>
            <a:r>
              <a:rPr lang="en-US" altLang="en-US" sz="2400" dirty="0">
                <a:latin typeface="Bahnschrift Condensed" panose="020B0502040204020203" pitchFamily="34" charset="0"/>
              </a:rPr>
              <a:t>) is a UNIX- and Windows-based open source network monitoring tool.</a:t>
            </a:r>
          </a:p>
          <a:p>
            <a:pPr marL="457200" indent="-457200">
              <a:buFont typeface="Wingdings" panose="05000000000000000000" pitchFamily="2" charset="2"/>
              <a:buChar char="ü"/>
            </a:pPr>
            <a:r>
              <a:rPr lang="en-US" altLang="en-US" sz="2400" dirty="0">
                <a:latin typeface="Bahnschrift Condensed" panose="020B0502040204020203" pitchFamily="34" charset="0"/>
              </a:rPr>
              <a:t> Stable release is 1.2.4.Wireshark is a software that "understands" the structure of different networking protocols. Thus, it is able to display the encapsulation and the fields along with their meanings of different packets specified by different networking protocols.</a:t>
            </a:r>
          </a:p>
          <a:p>
            <a:pPr marL="457200" indent="-457200">
              <a:buFont typeface="Wingdings" panose="05000000000000000000" pitchFamily="2" charset="2"/>
              <a:buChar char="ü"/>
            </a:pPr>
            <a:r>
              <a:rPr lang="en-US" altLang="en-US" sz="2400" dirty="0">
                <a:latin typeface="Bahnschrift Condensed" panose="020B0502040204020203" pitchFamily="34" charset="0"/>
              </a:rPr>
              <a:t> Wireshark uses </a:t>
            </a:r>
            <a:r>
              <a:rPr lang="en-US" altLang="en-US" sz="2400" dirty="0" err="1">
                <a:latin typeface="Bahnschrift Condensed" panose="020B0502040204020203" pitchFamily="34" charset="0"/>
              </a:rPr>
              <a:t>pcap</a:t>
            </a:r>
            <a:r>
              <a:rPr lang="en-US" altLang="en-US" sz="2400" dirty="0">
                <a:latin typeface="Bahnschrift Condensed" panose="020B0502040204020203" pitchFamily="34" charset="0"/>
              </a:rPr>
              <a:t> to capture packets, so it can only capture the packets on the networks supported by </a:t>
            </a:r>
            <a:r>
              <a:rPr lang="en-US" altLang="en-US" sz="2400" dirty="0" err="1">
                <a:latin typeface="Bahnschrift Condensed" panose="020B0502040204020203" pitchFamily="34" charset="0"/>
              </a:rPr>
              <a:t>pcap</a:t>
            </a:r>
            <a:r>
              <a:rPr lang="en-US" altLang="en-US" sz="2400" dirty="0">
                <a:latin typeface="Bahnschrift Condensed" panose="020B0502040204020203" pitchFamily="34" charset="0"/>
              </a:rPr>
              <a:t>.</a:t>
            </a:r>
          </a:p>
          <a:p>
            <a:pPr marL="457200" indent="-457200">
              <a:buFont typeface="Wingdings" panose="05000000000000000000" pitchFamily="2" charset="2"/>
              <a:buChar char="ü"/>
            </a:pPr>
            <a:r>
              <a:rPr lang="en-US" altLang="en-US" sz="2400" dirty="0">
                <a:latin typeface="Bahnschrift Condensed" panose="020B0502040204020203" pitchFamily="34" charset="0"/>
              </a:rPr>
              <a:t>Data can be captured "from the wire" from a live network connection or read from a file that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25"/>
          <p:cNvSpPr txBox="1">
            <a:spLocks noGrp="1"/>
          </p:cNvSpPr>
          <p:nvPr>
            <p:ph type="title" idx="4294967295"/>
          </p:nvPr>
        </p:nvSpPr>
        <p:spPr>
          <a:xfrm>
            <a:off x="996187" y="372449"/>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solidFill>
                  <a:schemeClr val="lt1"/>
                </a:solidFill>
                <a:effectLst>
                  <a:glow rad="63500">
                    <a:schemeClr val="accent2">
                      <a:satMod val="175000"/>
                      <a:alpha val="40000"/>
                    </a:schemeClr>
                  </a:glow>
                </a:effectLst>
              </a:rPr>
              <a:t>CONTINUATION</a:t>
            </a:r>
            <a:r>
              <a:rPr lang="en" dirty="0" smtClean="0">
                <a:solidFill>
                  <a:schemeClr val="lt1"/>
                </a:solidFill>
              </a:rPr>
              <a:t>…</a:t>
            </a:r>
            <a:endParaRPr dirty="0">
              <a:solidFill>
                <a:schemeClr val="lt1"/>
              </a:solidFill>
            </a:endParaRPr>
          </a:p>
        </p:txBody>
      </p:sp>
      <p:sp>
        <p:nvSpPr>
          <p:cNvPr id="210" name="Google Shape;210;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5" name="TextBox 4">
            <a:extLst>
              <a:ext uri="{FF2B5EF4-FFF2-40B4-BE49-F238E27FC236}">
                <a16:creationId xmlns:a16="http://schemas.microsoft.com/office/drawing/2014/main" id="{05DEA7F7-524F-4492-B98C-2AA0629E6CA5}"/>
              </a:ext>
            </a:extLst>
          </p:cNvPr>
          <p:cNvSpPr txBox="1"/>
          <p:nvPr/>
        </p:nvSpPr>
        <p:spPr>
          <a:xfrm>
            <a:off x="990824" y="908480"/>
            <a:ext cx="7764110" cy="3108543"/>
          </a:xfrm>
          <a:prstGeom prst="rect">
            <a:avLst/>
          </a:prstGeom>
          <a:noFill/>
        </p:spPr>
        <p:txBody>
          <a:bodyPr wrap="square">
            <a:spAutoFit/>
          </a:bodyPr>
          <a:lstStyle/>
          <a:p>
            <a:pPr marL="457200" indent="-457200">
              <a:buFont typeface="Wingdings" panose="05000000000000000000" pitchFamily="2" charset="2"/>
              <a:buChar char="ü"/>
            </a:pPr>
            <a:r>
              <a:rPr lang="en-US" altLang="en-US" sz="2800" dirty="0">
                <a:latin typeface="Bahnschrift Condensed" panose="020B0502040204020203" pitchFamily="34" charset="0"/>
              </a:rPr>
              <a:t>records the already-captured packets.</a:t>
            </a:r>
          </a:p>
          <a:p>
            <a:pPr marL="457200" indent="-457200">
              <a:buFont typeface="Wingdings" panose="05000000000000000000" pitchFamily="2" charset="2"/>
              <a:buChar char="ü"/>
            </a:pPr>
            <a:r>
              <a:rPr lang="en-US" altLang="en-US" sz="2800" dirty="0">
                <a:latin typeface="Bahnschrift Condensed" panose="020B0502040204020203" pitchFamily="34" charset="0"/>
              </a:rPr>
              <a:t>Live data can be read from a number of types of network, including Ethernet, IEEE 802.11, PPP, and  loopback.</a:t>
            </a:r>
          </a:p>
          <a:p>
            <a:pPr marL="457200" indent="-457200">
              <a:buFont typeface="Wingdings" panose="05000000000000000000" pitchFamily="2" charset="2"/>
              <a:buChar char="ü"/>
            </a:pPr>
            <a:r>
              <a:rPr lang="en-US" altLang="en-US" sz="2800" dirty="0">
                <a:latin typeface="Bahnschrift Condensed" panose="020B0502040204020203" pitchFamily="34" charset="0"/>
              </a:rPr>
              <a:t>Captured network data can be browsed via a GUI, or via the terminal (command line) version of the utility, </a:t>
            </a:r>
            <a:r>
              <a:rPr lang="en-US" altLang="en-US" sz="2800" dirty="0" err="1">
                <a:latin typeface="Bahnschrift Condensed" panose="020B0502040204020203" pitchFamily="34" charset="0"/>
              </a:rPr>
              <a:t>tshark</a:t>
            </a:r>
            <a:r>
              <a:rPr lang="en-US" altLang="en-US" sz="2800" dirty="0">
                <a:latin typeface="Bahnschrift Condensed" panose="020B0502040204020203" pitchFamily="34" charset="0"/>
              </a:rPr>
              <a:t>.</a:t>
            </a:r>
          </a:p>
          <a:p>
            <a:pPr marL="457200" indent="-457200">
              <a:buFont typeface="Wingdings" panose="05000000000000000000" pitchFamily="2" charset="2"/>
              <a:buChar char="ü"/>
            </a:pPr>
            <a:r>
              <a:rPr lang="en-US" altLang="en-US" sz="2800" dirty="0">
                <a:latin typeface="Bahnschrift Condensed" panose="020B0502040204020203" pitchFamily="34" charset="0"/>
              </a:rPr>
              <a:t>Decodes over 750 protocols .</a:t>
            </a:r>
          </a:p>
          <a:p>
            <a:pPr marL="457200" indent="-457200">
              <a:buFont typeface="Wingdings" panose="05000000000000000000" pitchFamily="2" charset="2"/>
              <a:buChar char="ü"/>
            </a:pPr>
            <a:r>
              <a:rPr lang="en-US" altLang="en-US" sz="2800" dirty="0">
                <a:latin typeface="Bahnschrift Condensed" panose="020B0502040204020203" pitchFamily="34" charset="0"/>
              </a:rPr>
              <a:t>Compatible with many other sniffers .</a:t>
            </a:r>
            <a:endParaRPr lang="en-US" sz="2800" dirty="0"/>
          </a:p>
        </p:txBody>
      </p:sp>
    </p:spTree>
    <p:extLst>
      <p:ext uri="{BB962C8B-B14F-4D97-AF65-F5344CB8AC3E}">
        <p14:creationId xmlns:p14="http://schemas.microsoft.com/office/powerpoint/2010/main" val="371541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Google Shape;182;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26156"/>
            <a:ext cx="5589091" cy="3974109"/>
          </a:xfrm>
          <a:prstGeom prst="rect">
            <a:avLst/>
          </a:prstGeom>
        </p:spPr>
      </p:pic>
      <p:sp>
        <p:nvSpPr>
          <p:cNvPr id="4" name="Left Brace 3"/>
          <p:cNvSpPr/>
          <p:nvPr/>
        </p:nvSpPr>
        <p:spPr>
          <a:xfrm>
            <a:off x="2309753" y="548122"/>
            <a:ext cx="237799" cy="381548"/>
          </a:xfrm>
          <a:prstGeom prst="leftBrace">
            <a:avLst>
              <a:gd name="adj1" fmla="val 8333"/>
              <a:gd name="adj2" fmla="val 465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Left Brace 4"/>
          <p:cNvSpPr/>
          <p:nvPr/>
        </p:nvSpPr>
        <p:spPr>
          <a:xfrm>
            <a:off x="2229226" y="1157801"/>
            <a:ext cx="318327" cy="1295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Left Brace 5"/>
          <p:cNvSpPr/>
          <p:nvPr/>
        </p:nvSpPr>
        <p:spPr>
          <a:xfrm>
            <a:off x="2229225" y="2598475"/>
            <a:ext cx="318327" cy="11578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Left Brace 6"/>
          <p:cNvSpPr/>
          <p:nvPr/>
        </p:nvSpPr>
        <p:spPr>
          <a:xfrm>
            <a:off x="2309753" y="3901002"/>
            <a:ext cx="162567" cy="4933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p:cNvSpPr txBox="1"/>
          <p:nvPr/>
        </p:nvSpPr>
        <p:spPr>
          <a:xfrm>
            <a:off x="1225802" y="585007"/>
            <a:ext cx="1103187" cy="307777"/>
          </a:xfrm>
          <a:prstGeom prst="rect">
            <a:avLst/>
          </a:prstGeom>
          <a:noFill/>
        </p:spPr>
        <p:txBody>
          <a:bodyPr wrap="none" rtlCol="0">
            <a:spAutoFit/>
          </a:bodyPr>
          <a:lstStyle/>
          <a:p>
            <a:r>
              <a:rPr lang="en-IN" b="1" dirty="0" smtClean="0"/>
              <a:t>MENUBAR</a:t>
            </a:r>
            <a:endParaRPr lang="en-IN" b="1" dirty="0"/>
          </a:p>
        </p:txBody>
      </p:sp>
      <p:sp>
        <p:nvSpPr>
          <p:cNvPr id="24" name="Text Placeholder 10">
            <a:extLst>
              <a:ext uri="{FF2B5EF4-FFF2-40B4-BE49-F238E27FC236}">
                <a16:creationId xmlns:a16="http://schemas.microsoft.com/office/drawing/2014/main" id="{00A9E24C-8AB2-40D3-8C20-8D26A3BD3705}"/>
              </a:ext>
            </a:extLst>
          </p:cNvPr>
          <p:cNvSpPr>
            <a:spLocks noGrp="1"/>
          </p:cNvSpPr>
          <p:nvPr/>
        </p:nvSpPr>
        <p:spPr bwMode="auto">
          <a:xfrm>
            <a:off x="569821" y="782842"/>
            <a:ext cx="1999839" cy="30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4008" tIns="45720" rIns="45720" bIns="45720" numCol="1" anchor="t" anchorCtr="0" compatLnSpc="1">
            <a:prstTxWarp prst="textNoShape">
              <a:avLst/>
            </a:prstTxWarp>
            <a:noAutofit/>
          </a:bodyPr>
          <a:lstStyle>
            <a:lvl1pPr marL="0" indent="0" algn="l" rtl="0" eaLnBrk="0" fontAlgn="base" hangingPunct="0">
              <a:spcBef>
                <a:spcPts val="250"/>
              </a:spcBef>
              <a:spcAft>
                <a:spcPct val="0"/>
              </a:spcAft>
              <a:buClr>
                <a:srgbClr val="0BD0D9"/>
              </a:buClr>
              <a:buSzPct val="95000"/>
              <a:buFontTx/>
              <a:buNone/>
              <a:defRPr sz="13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82" charset="2"/>
              <a:buChar char=""/>
              <a:defRPr sz="12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82" charset="2"/>
              <a:buChar char=""/>
              <a:defRPr sz="10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82" charset="2"/>
              <a:buChar char=""/>
              <a:defRPr sz="9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82" charset="2"/>
              <a:buChar char=""/>
              <a:defRPr sz="9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fontAlgn="auto" hangingPunct="1">
              <a:spcAft>
                <a:spcPts val="0"/>
              </a:spcAft>
              <a:buClr>
                <a:schemeClr val="accent3"/>
              </a:buClr>
              <a:defRPr/>
            </a:pPr>
            <a:r>
              <a:rPr lang="en-US" sz="2000" b="1" dirty="0">
                <a:latin typeface="Bahnschrift Condensed" panose="020B0502040204020203" pitchFamily="34" charset="0"/>
              </a:rPr>
              <a:t>DISPLAY FILTER SPECIFICATION</a:t>
            </a:r>
          </a:p>
        </p:txBody>
      </p:sp>
      <p:cxnSp>
        <p:nvCxnSpPr>
          <p:cNvPr id="10" name="Straight Arrow Connector 9"/>
          <p:cNvCxnSpPr/>
          <p:nvPr/>
        </p:nvCxnSpPr>
        <p:spPr>
          <a:xfrm flipV="1">
            <a:off x="1855114" y="815724"/>
            <a:ext cx="565744" cy="34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itle 8">
            <a:extLst>
              <a:ext uri="{FF2B5EF4-FFF2-40B4-BE49-F238E27FC236}">
                <a16:creationId xmlns:a16="http://schemas.microsoft.com/office/drawing/2014/main" id="{F9C06055-41E7-42C4-A196-143120E0DBF1}"/>
              </a:ext>
            </a:extLst>
          </p:cNvPr>
          <p:cNvSpPr txBox="1">
            <a:spLocks/>
          </p:cNvSpPr>
          <p:nvPr/>
        </p:nvSpPr>
        <p:spPr>
          <a:xfrm>
            <a:off x="5585" y="1615275"/>
            <a:ext cx="2395538" cy="381000"/>
          </a:xfrm>
          <a:prstGeom prst="rect">
            <a:avLst/>
          </a:prstGeom>
        </p:spPr>
        <p:txBody>
          <a:bodyPr lIns="45720" rIns="45720" anchor="b">
            <a:normAutofit lnSpcReduction="10000"/>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fontAlgn="auto">
              <a:spcAft>
                <a:spcPts val="0"/>
              </a:spcAft>
              <a:defRPr/>
            </a:pPr>
            <a:r>
              <a:rPr kumimoji="0" lang="en-US" sz="2000" b="1" dirty="0">
                <a:latin typeface="Bahnschrift Condensed" panose="020B0502040204020203" pitchFamily="34" charset="0"/>
                <a:ea typeface="+mj-ea"/>
                <a:cs typeface="+mj-cs"/>
              </a:rPr>
              <a:t>Listing of All the Packets</a:t>
            </a:r>
          </a:p>
        </p:txBody>
      </p:sp>
      <p:sp>
        <p:nvSpPr>
          <p:cNvPr id="28" name="Title 8">
            <a:extLst>
              <a:ext uri="{FF2B5EF4-FFF2-40B4-BE49-F238E27FC236}">
                <a16:creationId xmlns:a16="http://schemas.microsoft.com/office/drawing/2014/main" id="{C830DDD3-CCBC-4E96-B9CE-DCFFFB88BB29}"/>
              </a:ext>
            </a:extLst>
          </p:cNvPr>
          <p:cNvSpPr txBox="1">
            <a:spLocks/>
          </p:cNvSpPr>
          <p:nvPr/>
        </p:nvSpPr>
        <p:spPr>
          <a:xfrm>
            <a:off x="-370002" y="3141191"/>
            <a:ext cx="2939662" cy="542172"/>
          </a:xfrm>
          <a:prstGeom prst="rect">
            <a:avLst/>
          </a:prstGeom>
        </p:spPr>
        <p:txBody>
          <a:bodyPr lIns="45720" rIns="45720" anchor="b">
            <a:no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algn="ctr" fontAlgn="auto">
              <a:spcAft>
                <a:spcPts val="0"/>
              </a:spcAft>
              <a:defRPr/>
            </a:pPr>
            <a:r>
              <a:rPr kumimoji="0" lang="en-US" sz="2000" b="1" dirty="0">
                <a:latin typeface="Bahnschrift Condensed" panose="020B0502040204020203" pitchFamily="34" charset="0"/>
                <a:ea typeface="+mj-ea"/>
                <a:cs typeface="+mj-cs"/>
              </a:rPr>
              <a:t>Details of Selected Packet </a:t>
            </a:r>
            <a:endParaRPr kumimoji="0" lang="en-US" sz="2000" b="1" dirty="0" smtClean="0">
              <a:latin typeface="Bahnschrift Condensed" panose="020B0502040204020203" pitchFamily="34" charset="0"/>
              <a:ea typeface="+mj-ea"/>
              <a:cs typeface="+mj-cs"/>
            </a:endParaRPr>
          </a:p>
          <a:p>
            <a:pPr algn="ctr" fontAlgn="auto">
              <a:spcAft>
                <a:spcPts val="0"/>
              </a:spcAft>
              <a:defRPr/>
            </a:pPr>
            <a:r>
              <a:rPr kumimoji="0" lang="en-US" sz="2000" b="1" dirty="0" smtClean="0">
                <a:latin typeface="Bahnschrift Condensed" panose="020B0502040204020203" pitchFamily="34" charset="0"/>
                <a:ea typeface="+mj-ea"/>
                <a:cs typeface="+mj-cs"/>
              </a:rPr>
              <a:t>Header</a:t>
            </a:r>
            <a:endParaRPr kumimoji="0" lang="en-US" sz="2000" b="1" dirty="0">
              <a:latin typeface="Bahnschrift Condensed" panose="020B0502040204020203" pitchFamily="34" charset="0"/>
              <a:ea typeface="+mj-ea"/>
              <a:cs typeface="+mj-cs"/>
            </a:endParaRPr>
          </a:p>
        </p:txBody>
      </p:sp>
      <p:sp>
        <p:nvSpPr>
          <p:cNvPr id="29" name="Title 8">
            <a:extLst>
              <a:ext uri="{FF2B5EF4-FFF2-40B4-BE49-F238E27FC236}">
                <a16:creationId xmlns:a16="http://schemas.microsoft.com/office/drawing/2014/main" id="{BA7BA738-4379-4A13-921A-173253D8A29D}"/>
              </a:ext>
            </a:extLst>
          </p:cNvPr>
          <p:cNvSpPr txBox="1">
            <a:spLocks/>
          </p:cNvSpPr>
          <p:nvPr/>
        </p:nvSpPr>
        <p:spPr>
          <a:xfrm>
            <a:off x="200718" y="4177842"/>
            <a:ext cx="3153354" cy="381001"/>
          </a:xfrm>
          <a:prstGeom prst="rect">
            <a:avLst/>
          </a:prstGeom>
        </p:spPr>
        <p:txBody>
          <a:bodyPr lIns="45720" rIns="45720" anchor="b">
            <a:no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fontAlgn="auto">
              <a:spcAft>
                <a:spcPts val="0"/>
              </a:spcAft>
              <a:defRPr/>
            </a:pPr>
            <a:r>
              <a:rPr kumimoji="0" lang="en-US" sz="2000" b="1" dirty="0">
                <a:latin typeface="Bahnschrift Condensed" panose="020B0502040204020203" pitchFamily="34" charset="0"/>
                <a:ea typeface="+mj-ea"/>
                <a:cs typeface="+mj-cs"/>
              </a:rPr>
              <a:t>Packet Content in </a:t>
            </a:r>
            <a:r>
              <a:rPr kumimoji="0" lang="en-US" sz="2000" b="1" dirty="0" smtClean="0">
                <a:latin typeface="Bahnschrift Condensed" panose="020B0502040204020203" pitchFamily="34" charset="0"/>
                <a:ea typeface="+mj-ea"/>
                <a:cs typeface="+mj-cs"/>
              </a:rPr>
              <a:t>Hex</a:t>
            </a:r>
          </a:p>
          <a:p>
            <a:pPr fontAlgn="auto">
              <a:spcAft>
                <a:spcPts val="0"/>
              </a:spcAft>
              <a:defRPr/>
            </a:pPr>
            <a:r>
              <a:rPr kumimoji="0" lang="en-US" sz="2000" b="1" dirty="0" smtClean="0">
                <a:latin typeface="Bahnschrift Condensed" panose="020B0502040204020203" pitchFamily="34" charset="0"/>
                <a:ea typeface="+mj-ea"/>
                <a:cs typeface="+mj-cs"/>
              </a:rPr>
              <a:t>       &amp; </a:t>
            </a:r>
            <a:r>
              <a:rPr kumimoji="0" lang="en-US" sz="2000" b="1" dirty="0">
                <a:latin typeface="Bahnschrift Condensed" panose="020B0502040204020203" pitchFamily="34" charset="0"/>
                <a:ea typeface="+mj-ea"/>
                <a:cs typeface="+mj-cs"/>
              </a:rPr>
              <a:t>ASCII Code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4" y="98357"/>
            <a:ext cx="7157318" cy="4848294"/>
          </a:xfrm>
          <a:prstGeom prst="rect">
            <a:avLst/>
          </a:prstGeom>
        </p:spPr>
      </p:pic>
      <p:sp>
        <p:nvSpPr>
          <p:cNvPr id="5" name="Rounded Rectangular Callout 4"/>
          <p:cNvSpPr/>
          <p:nvPr/>
        </p:nvSpPr>
        <p:spPr>
          <a:xfrm>
            <a:off x="7374406" y="2407625"/>
            <a:ext cx="1335418" cy="920979"/>
          </a:xfrm>
          <a:prstGeom prst="wedgeRoundRectCallout">
            <a:avLst>
              <a:gd name="adj1" fmla="val -221859"/>
              <a:gd name="adj2" fmla="val -88929"/>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TextBox 5"/>
          <p:cNvSpPr txBox="1"/>
          <p:nvPr/>
        </p:nvSpPr>
        <p:spPr>
          <a:xfrm>
            <a:off x="7423781" y="2466631"/>
            <a:ext cx="1286043" cy="954107"/>
          </a:xfrm>
          <a:prstGeom prst="rect">
            <a:avLst/>
          </a:prstGeom>
          <a:noFill/>
        </p:spPr>
        <p:txBody>
          <a:bodyPr wrap="square" rtlCol="0">
            <a:spAutoFit/>
          </a:bodyPr>
          <a:lstStyle/>
          <a:p>
            <a:pPr eaLnBrk="1" hangingPunct="1"/>
            <a:r>
              <a:rPr lang="en-US" altLang="en-US" b="1" dirty="0">
                <a:solidFill>
                  <a:srgbClr val="FF0000"/>
                </a:solidFill>
              </a:rPr>
              <a:t>Selected TCP Packet</a:t>
            </a:r>
          </a:p>
          <a:p>
            <a:pPr eaLnBrk="1" hangingPunct="1"/>
            <a:r>
              <a:rPr lang="en-US" altLang="en-US" b="1" dirty="0">
                <a:solidFill>
                  <a:srgbClr val="FF0000"/>
                </a:solidFill>
              </a:rPr>
              <a:t>#43262</a:t>
            </a:r>
          </a:p>
          <a:p>
            <a:endParaRPr lang="en-IN" dirty="0"/>
          </a:p>
        </p:txBody>
      </p:sp>
      <p:sp>
        <p:nvSpPr>
          <p:cNvPr id="8" name="Flowchart: Alternate Process 7"/>
          <p:cNvSpPr/>
          <p:nvPr/>
        </p:nvSpPr>
        <p:spPr>
          <a:xfrm>
            <a:off x="1453830" y="3190533"/>
            <a:ext cx="3822061" cy="138072"/>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5275891" y="3420738"/>
            <a:ext cx="2292578" cy="31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7568469" y="3348101"/>
            <a:ext cx="1045968" cy="553998"/>
          </a:xfrm>
          <a:prstGeom prst="rect">
            <a:avLst/>
          </a:prstGeom>
          <a:noFill/>
        </p:spPr>
        <p:txBody>
          <a:bodyPr wrap="square" rtlCol="0">
            <a:spAutoFit/>
          </a:bodyPr>
          <a:lstStyle/>
          <a:p>
            <a:r>
              <a:rPr lang="en-IN" sz="1000" b="1" dirty="0" smtClean="0"/>
              <a:t>DETAILS OF SELECTED DATA</a:t>
            </a:r>
            <a:endParaRPr lang="en-IN" sz="1000" b="1" dirty="0"/>
          </a:p>
        </p:txBody>
      </p:sp>
    </p:spTree>
    <p:extLst>
      <p:ext uri="{BB962C8B-B14F-4D97-AF65-F5344CB8AC3E}">
        <p14:creationId xmlns:p14="http://schemas.microsoft.com/office/powerpoint/2010/main" val="1842151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3" y="202015"/>
            <a:ext cx="7523228" cy="4639701"/>
          </a:xfrm>
          <a:prstGeom prst="rect">
            <a:avLst/>
          </a:prstGeom>
        </p:spPr>
      </p:pic>
      <p:sp>
        <p:nvSpPr>
          <p:cNvPr id="8" name="AutoShape 5">
            <a:extLst>
              <a:ext uri="{FF2B5EF4-FFF2-40B4-BE49-F238E27FC236}">
                <a16:creationId xmlns:a16="http://schemas.microsoft.com/office/drawing/2014/main" id="{66906D90-FE21-4A2D-86F2-377260F4B645}"/>
              </a:ext>
            </a:extLst>
          </p:cNvPr>
          <p:cNvSpPr>
            <a:spLocks noChangeArrowheads="1"/>
          </p:cNvSpPr>
          <p:nvPr/>
        </p:nvSpPr>
        <p:spPr bwMode="auto">
          <a:xfrm>
            <a:off x="7869951" y="2872740"/>
            <a:ext cx="989569" cy="1076114"/>
          </a:xfrm>
          <a:prstGeom prst="wedgeRectCallout">
            <a:avLst>
              <a:gd name="adj1" fmla="val -748267"/>
              <a:gd name="adj2" fmla="val -239670"/>
            </a:avLst>
          </a:prstGeom>
          <a:solidFill>
            <a:srgbClr val="FFFF00"/>
          </a:solidFill>
          <a:ln w="9525">
            <a:solidFill>
              <a:schemeClr val="tx1"/>
            </a:solidFill>
            <a:miter lim="800000"/>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r>
              <a:rPr lang="en-US" altLang="en-US" sz="1600" b="1" dirty="0">
                <a:solidFill>
                  <a:srgbClr val="FF0000"/>
                </a:solidFill>
              </a:rPr>
              <a:t>Filtering HTTP Packets Only</a:t>
            </a:r>
          </a:p>
        </p:txBody>
      </p:sp>
      <p:sp>
        <p:nvSpPr>
          <p:cNvPr id="5" name="Flowchart: Alternate Process 4"/>
          <p:cNvSpPr/>
          <p:nvPr/>
        </p:nvSpPr>
        <p:spPr>
          <a:xfrm>
            <a:off x="1530773" y="3169920"/>
            <a:ext cx="4091094" cy="176107"/>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sp>
        <p:nvSpPr>
          <p:cNvPr id="2" name="Rectangle 1"/>
          <p:cNvSpPr/>
          <p:nvPr/>
        </p:nvSpPr>
        <p:spPr>
          <a:xfrm>
            <a:off x="2577633" y="263137"/>
            <a:ext cx="4172938" cy="553998"/>
          </a:xfrm>
          <a:prstGeom prst="rect">
            <a:avLst/>
          </a:prstGeom>
          <a:noFill/>
          <a:ln>
            <a:solidFill>
              <a:srgbClr val="923A67"/>
            </a:solidFill>
          </a:ln>
        </p:spPr>
        <p:txBody>
          <a:bodyPr wrap="none" lIns="91440" tIns="45720" rIns="91440" bIns="45720">
            <a:spAutoFit/>
          </a:bodyPr>
          <a:lstStyle/>
          <a:p>
            <a:pPr algn="ctr"/>
            <a:r>
              <a:rPr lang="en-US" sz="30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act" panose="020B0806030902050204" pitchFamily="34" charset="0"/>
              </a:rPr>
              <a:t>HOW TO DETECT SNIFFING?</a:t>
            </a:r>
            <a:endParaRPr lang="en-US" sz="3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act" panose="020B0806030902050204" pitchFamily="34" charset="0"/>
            </a:endParaRPr>
          </a:p>
        </p:txBody>
      </p:sp>
      <p:sp>
        <p:nvSpPr>
          <p:cNvPr id="11" name="TextBox 10">
            <a:extLst>
              <a:ext uri="{FF2B5EF4-FFF2-40B4-BE49-F238E27FC236}">
                <a16:creationId xmlns:a16="http://schemas.microsoft.com/office/drawing/2014/main" id="{B90DD36B-FD56-4D78-BC3A-6647696D7025}"/>
              </a:ext>
            </a:extLst>
          </p:cNvPr>
          <p:cNvSpPr txBox="1"/>
          <p:nvPr/>
        </p:nvSpPr>
        <p:spPr>
          <a:xfrm>
            <a:off x="643724" y="1021066"/>
            <a:ext cx="8040755" cy="3046988"/>
          </a:xfrm>
          <a:prstGeom prst="rect">
            <a:avLst/>
          </a:prstGeom>
          <a:noFill/>
        </p:spPr>
        <p:txBody>
          <a:bodyPr wrap="square">
            <a:spAutoFit/>
          </a:bodyPr>
          <a:lstStyle/>
          <a:p>
            <a:pPr marL="457200" indent="-457200">
              <a:buFont typeface="Wingdings" panose="05000000000000000000" pitchFamily="2" charset="2"/>
              <a:buChar char="v"/>
            </a:pPr>
            <a:r>
              <a:rPr lang="en-US" altLang="en-US" sz="2400" dirty="0">
                <a:solidFill>
                  <a:schemeClr val="bg1"/>
                </a:solidFill>
                <a:latin typeface="Bahnschrift Condensed" panose="020B0502040204020203" pitchFamily="34" charset="0"/>
              </a:rPr>
              <a:t>Check whether the MAC address of some machine(such as a Router) has changed.</a:t>
            </a:r>
          </a:p>
          <a:p>
            <a:pPr marL="457200" indent="-457200">
              <a:buFont typeface="Wingdings" panose="05000000000000000000" pitchFamily="2" charset="2"/>
              <a:buChar char="v"/>
            </a:pPr>
            <a:endParaRPr lang="en-US" altLang="en-US" sz="2400" dirty="0">
              <a:solidFill>
                <a:schemeClr val="bg1"/>
              </a:solidFill>
              <a:latin typeface="Bahnschrift Condensed" panose="020B0502040204020203" pitchFamily="34" charset="0"/>
            </a:endParaRPr>
          </a:p>
          <a:p>
            <a:pPr marL="457200" indent="-457200">
              <a:buFont typeface="Wingdings" panose="05000000000000000000" pitchFamily="2" charset="2"/>
              <a:buChar char="v"/>
            </a:pPr>
            <a:r>
              <a:rPr lang="en-US" altLang="en-US" sz="2400" dirty="0">
                <a:solidFill>
                  <a:schemeClr val="bg1"/>
                </a:solidFill>
                <a:latin typeface="Bahnschrift Condensed" panose="020B0502040204020203" pitchFamily="34" charset="0"/>
              </a:rPr>
              <a:t>Network-based sniffer detection has been hypothesized for a long time. One of the first proof of concepts, Anti-Sniff, was created by L0pht. </a:t>
            </a:r>
          </a:p>
          <a:p>
            <a:pPr marL="457200" indent="-457200">
              <a:buFont typeface="Wingdings" panose="05000000000000000000" pitchFamily="2" charset="2"/>
              <a:buChar char="v"/>
            </a:pPr>
            <a:endParaRPr lang="en-US" altLang="en-US" sz="2400" dirty="0">
              <a:solidFill>
                <a:schemeClr val="bg1"/>
              </a:solidFill>
              <a:latin typeface="Bahnschrift Condensed" panose="020B0502040204020203" pitchFamily="34" charset="0"/>
            </a:endParaRPr>
          </a:p>
          <a:p>
            <a:pPr marL="457200" indent="-457200">
              <a:buFont typeface="Wingdings" panose="05000000000000000000" pitchFamily="2" charset="2"/>
              <a:buChar char="v"/>
            </a:pPr>
            <a:r>
              <a:rPr lang="en-US" altLang="en-US" sz="2400" dirty="0">
                <a:solidFill>
                  <a:schemeClr val="bg1"/>
                </a:solidFill>
                <a:latin typeface="Bahnschrift Condensed" panose="020B0502040204020203" pitchFamily="34" charset="0"/>
              </a:rPr>
              <a:t>Run network tools like HP OpenView or IBM Tivoli to monitor network for strange packets.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sp>
        <p:nvSpPr>
          <p:cNvPr id="2" name="Rectangle 1"/>
          <p:cNvSpPr/>
          <p:nvPr/>
        </p:nvSpPr>
        <p:spPr>
          <a:xfrm>
            <a:off x="3075368" y="263137"/>
            <a:ext cx="3177473" cy="553998"/>
          </a:xfrm>
          <a:prstGeom prst="rect">
            <a:avLst/>
          </a:prstGeom>
          <a:noFill/>
          <a:ln>
            <a:solidFill>
              <a:srgbClr val="923A67"/>
            </a:solidFill>
          </a:ln>
        </p:spPr>
        <p:txBody>
          <a:bodyPr wrap="none" lIns="91440" tIns="45720" rIns="91440" bIns="45720">
            <a:spAutoFit/>
          </a:bodyPr>
          <a:lstStyle/>
          <a:p>
            <a:pPr algn="ctr"/>
            <a:r>
              <a:rPr lang="en-US" sz="30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act" panose="020B0806030902050204" pitchFamily="34" charset="0"/>
              </a:rPr>
              <a:t>COUNTERMEASURES</a:t>
            </a:r>
            <a:endParaRPr lang="en-US" sz="3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act" panose="020B0806030902050204" pitchFamily="34" charset="0"/>
            </a:endParaRPr>
          </a:p>
        </p:txBody>
      </p:sp>
      <p:grpSp>
        <p:nvGrpSpPr>
          <p:cNvPr id="3" name="Group 2"/>
          <p:cNvGrpSpPr/>
          <p:nvPr/>
        </p:nvGrpSpPr>
        <p:grpSpPr>
          <a:xfrm>
            <a:off x="920510" y="842902"/>
            <a:ext cx="7253300" cy="999055"/>
            <a:chOff x="920510" y="842902"/>
            <a:chExt cx="7253300" cy="1090987"/>
          </a:xfrm>
        </p:grpSpPr>
        <p:grpSp>
          <p:nvGrpSpPr>
            <p:cNvPr id="4" name="Group 3"/>
            <p:cNvGrpSpPr/>
            <p:nvPr/>
          </p:nvGrpSpPr>
          <p:grpSpPr>
            <a:xfrm>
              <a:off x="920510" y="866286"/>
              <a:ext cx="7253300" cy="1067603"/>
              <a:chOff x="2163831" y="636041"/>
              <a:chExt cx="7253300" cy="1067603"/>
            </a:xfrm>
          </p:grpSpPr>
          <p:grpSp>
            <p:nvGrpSpPr>
              <p:cNvPr id="5" name="Group 4">
                <a:extLst>
                  <a:ext uri="{FF2B5EF4-FFF2-40B4-BE49-F238E27FC236}">
                    <a16:creationId xmlns:a16="http://schemas.microsoft.com/office/drawing/2014/main" id="{874DCCC9-FAA4-4A59-B6E0-8780FD429D4D}"/>
                  </a:ext>
                </a:extLst>
              </p:cNvPr>
              <p:cNvGrpSpPr>
                <a:grpSpLocks/>
              </p:cNvGrpSpPr>
              <p:nvPr/>
            </p:nvGrpSpPr>
            <p:grpSpPr bwMode="auto">
              <a:xfrm>
                <a:off x="5427913" y="636041"/>
                <a:ext cx="854076" cy="919165"/>
                <a:chOff x="2387" y="1010"/>
                <a:chExt cx="538" cy="579"/>
              </a:xfrm>
            </p:grpSpPr>
            <p:grpSp>
              <p:nvGrpSpPr>
                <p:cNvPr id="91" name="Group 90">
                  <a:extLst>
                    <a:ext uri="{FF2B5EF4-FFF2-40B4-BE49-F238E27FC236}">
                      <a16:creationId xmlns:a16="http://schemas.microsoft.com/office/drawing/2014/main" id="{FE0C1EA1-47F8-45DA-8483-0350F859B7B9}"/>
                    </a:ext>
                  </a:extLst>
                </p:cNvPr>
                <p:cNvGrpSpPr>
                  <a:grpSpLocks/>
                </p:cNvGrpSpPr>
                <p:nvPr/>
              </p:nvGrpSpPr>
              <p:grpSpPr bwMode="auto">
                <a:xfrm>
                  <a:off x="2678" y="1148"/>
                  <a:ext cx="247" cy="165"/>
                  <a:chOff x="2678" y="1148"/>
                  <a:chExt cx="247" cy="165"/>
                </a:xfrm>
              </p:grpSpPr>
              <p:grpSp>
                <p:nvGrpSpPr>
                  <p:cNvPr id="136" name="Group 135">
                    <a:extLst>
                      <a:ext uri="{FF2B5EF4-FFF2-40B4-BE49-F238E27FC236}">
                        <a16:creationId xmlns:a16="http://schemas.microsoft.com/office/drawing/2014/main" id="{4C692687-A61B-4B4E-901A-AEF200423EDC}"/>
                      </a:ext>
                    </a:extLst>
                  </p:cNvPr>
                  <p:cNvGrpSpPr>
                    <a:grpSpLocks/>
                  </p:cNvGrpSpPr>
                  <p:nvPr/>
                </p:nvGrpSpPr>
                <p:grpSpPr bwMode="auto">
                  <a:xfrm>
                    <a:off x="2678" y="1214"/>
                    <a:ext cx="114" cy="99"/>
                    <a:chOff x="2678" y="1214"/>
                    <a:chExt cx="114" cy="99"/>
                  </a:xfrm>
                </p:grpSpPr>
                <p:sp>
                  <p:nvSpPr>
                    <p:cNvPr id="148" name="Freeform 9">
                      <a:extLst>
                        <a:ext uri="{FF2B5EF4-FFF2-40B4-BE49-F238E27FC236}">
                          <a16:creationId xmlns:a16="http://schemas.microsoft.com/office/drawing/2014/main" id="{7F3EBC10-FC6C-44D1-8C9E-E98375347C87}"/>
                        </a:ext>
                      </a:extLst>
                    </p:cNvPr>
                    <p:cNvSpPr>
                      <a:spLocks/>
                    </p:cNvSpPr>
                    <p:nvPr/>
                  </p:nvSpPr>
                  <p:spPr bwMode="auto">
                    <a:xfrm>
                      <a:off x="2678" y="1214"/>
                      <a:ext cx="114" cy="98"/>
                    </a:xfrm>
                    <a:custGeom>
                      <a:avLst/>
                      <a:gdLst>
                        <a:gd name="T0" fmla="*/ 1 w 456"/>
                        <a:gd name="T1" fmla="*/ 0 h 394"/>
                        <a:gd name="T2" fmla="*/ 1 w 456"/>
                        <a:gd name="T3" fmla="*/ 0 h 394"/>
                        <a:gd name="T4" fmla="*/ 2 w 456"/>
                        <a:gd name="T5" fmla="*/ 0 h 394"/>
                        <a:gd name="T6" fmla="*/ 2 w 456"/>
                        <a:gd name="T7" fmla="*/ 0 h 394"/>
                        <a:gd name="T8" fmla="*/ 2 w 456"/>
                        <a:gd name="T9" fmla="*/ 1 h 394"/>
                        <a:gd name="T10" fmla="*/ 2 w 456"/>
                        <a:gd name="T11" fmla="*/ 1 h 394"/>
                        <a:gd name="T12" fmla="*/ 2 w 456"/>
                        <a:gd name="T13" fmla="*/ 1 h 394"/>
                        <a:gd name="T14" fmla="*/ 2 w 456"/>
                        <a:gd name="T15" fmla="*/ 1 h 394"/>
                        <a:gd name="T16" fmla="*/ 2 w 456"/>
                        <a:gd name="T17" fmla="*/ 1 h 394"/>
                        <a:gd name="T18" fmla="*/ 1 w 456"/>
                        <a:gd name="T19" fmla="*/ 1 h 394"/>
                        <a:gd name="T20" fmla="*/ 1 w 456"/>
                        <a:gd name="T21" fmla="*/ 1 h 394"/>
                        <a:gd name="T22" fmla="*/ 1 w 456"/>
                        <a:gd name="T23" fmla="*/ 1 h 394"/>
                        <a:gd name="T24" fmla="*/ 1 w 456"/>
                        <a:gd name="T25" fmla="*/ 1 h 394"/>
                        <a:gd name="T26" fmla="*/ 0 w 456"/>
                        <a:gd name="T27" fmla="*/ 1 h 394"/>
                        <a:gd name="T28" fmla="*/ 0 w 456"/>
                        <a:gd name="T29" fmla="*/ 1 h 394"/>
                        <a:gd name="T30" fmla="*/ 0 w 456"/>
                        <a:gd name="T31" fmla="*/ 0 h 394"/>
                        <a:gd name="T32" fmla="*/ 1 w 456"/>
                        <a:gd name="T33" fmla="*/ 0 h 394"/>
                        <a:gd name="T34" fmla="*/ 1 w 456"/>
                        <a:gd name="T35" fmla="*/ 0 h 3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6"/>
                        <a:gd name="T55" fmla="*/ 0 h 394"/>
                        <a:gd name="T56" fmla="*/ 456 w 456"/>
                        <a:gd name="T57" fmla="*/ 394 h 3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6" h="394">
                          <a:moveTo>
                            <a:pt x="190" y="0"/>
                          </a:moveTo>
                          <a:lnTo>
                            <a:pt x="341" y="68"/>
                          </a:lnTo>
                          <a:lnTo>
                            <a:pt x="412" y="109"/>
                          </a:lnTo>
                          <a:lnTo>
                            <a:pt x="445" y="143"/>
                          </a:lnTo>
                          <a:lnTo>
                            <a:pt x="456" y="204"/>
                          </a:lnTo>
                          <a:lnTo>
                            <a:pt x="448" y="265"/>
                          </a:lnTo>
                          <a:lnTo>
                            <a:pt x="419" y="327"/>
                          </a:lnTo>
                          <a:lnTo>
                            <a:pt x="370" y="363"/>
                          </a:lnTo>
                          <a:lnTo>
                            <a:pt x="348" y="394"/>
                          </a:lnTo>
                          <a:lnTo>
                            <a:pt x="271" y="352"/>
                          </a:lnTo>
                          <a:lnTo>
                            <a:pt x="212" y="330"/>
                          </a:lnTo>
                          <a:lnTo>
                            <a:pt x="160" y="299"/>
                          </a:lnTo>
                          <a:lnTo>
                            <a:pt x="112" y="258"/>
                          </a:lnTo>
                          <a:lnTo>
                            <a:pt x="68" y="221"/>
                          </a:lnTo>
                          <a:lnTo>
                            <a:pt x="34" y="176"/>
                          </a:lnTo>
                          <a:lnTo>
                            <a:pt x="0" y="137"/>
                          </a:lnTo>
                          <a:lnTo>
                            <a:pt x="116" y="68"/>
                          </a:lnTo>
                          <a:lnTo>
                            <a:pt x="190" y="0"/>
                          </a:lnTo>
                          <a:close/>
                        </a:path>
                      </a:pathLst>
                    </a:custGeom>
                    <a:solidFill>
                      <a:srgbClr val="0000FF"/>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49" name="Freeform 10">
                      <a:extLst>
                        <a:ext uri="{FF2B5EF4-FFF2-40B4-BE49-F238E27FC236}">
                          <a16:creationId xmlns:a16="http://schemas.microsoft.com/office/drawing/2014/main" id="{0F339300-3B2C-42DE-B7B9-C53F0B9CAB94}"/>
                        </a:ext>
                      </a:extLst>
                    </p:cNvPr>
                    <p:cNvSpPr>
                      <a:spLocks/>
                    </p:cNvSpPr>
                    <p:nvPr/>
                  </p:nvSpPr>
                  <p:spPr bwMode="auto">
                    <a:xfrm>
                      <a:off x="2758" y="1250"/>
                      <a:ext cx="32" cy="50"/>
                    </a:xfrm>
                    <a:custGeom>
                      <a:avLst/>
                      <a:gdLst>
                        <a:gd name="T0" fmla="*/ 0 w 127"/>
                        <a:gd name="T1" fmla="*/ 0 h 198"/>
                        <a:gd name="T2" fmla="*/ 0 w 127"/>
                        <a:gd name="T3" fmla="*/ 0 h 198"/>
                        <a:gd name="T4" fmla="*/ 1 w 127"/>
                        <a:gd name="T5" fmla="*/ 0 h 198"/>
                        <a:gd name="T6" fmla="*/ 1 w 127"/>
                        <a:gd name="T7" fmla="*/ 0 h 198"/>
                        <a:gd name="T8" fmla="*/ 1 w 127"/>
                        <a:gd name="T9" fmla="*/ 0 h 198"/>
                        <a:gd name="T10" fmla="*/ 0 w 127"/>
                        <a:gd name="T11" fmla="*/ 0 h 198"/>
                        <a:gd name="T12" fmla="*/ 0 w 127"/>
                        <a:gd name="T13" fmla="*/ 1 h 198"/>
                        <a:gd name="T14" fmla="*/ 0 w 127"/>
                        <a:gd name="T15" fmla="*/ 1 h 198"/>
                        <a:gd name="T16" fmla="*/ 1 w 127"/>
                        <a:gd name="T17" fmla="*/ 1 h 198"/>
                        <a:gd name="T18" fmla="*/ 0 w 127"/>
                        <a:gd name="T19" fmla="*/ 1 h 198"/>
                        <a:gd name="T20" fmla="*/ 0 w 127"/>
                        <a:gd name="T21" fmla="*/ 1 h 198"/>
                        <a:gd name="T22" fmla="*/ 0 w 127"/>
                        <a:gd name="T23" fmla="*/ 1 h 198"/>
                        <a:gd name="T24" fmla="*/ 0 w 127"/>
                        <a:gd name="T25" fmla="*/ 1 h 198"/>
                        <a:gd name="T26" fmla="*/ 0 w 127"/>
                        <a:gd name="T27" fmla="*/ 1 h 198"/>
                        <a:gd name="T28" fmla="*/ 0 w 127"/>
                        <a:gd name="T29" fmla="*/ 0 h 198"/>
                        <a:gd name="T30" fmla="*/ 0 w 127"/>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7"/>
                        <a:gd name="T49" fmla="*/ 0 h 198"/>
                        <a:gd name="T50" fmla="*/ 127 w 127"/>
                        <a:gd name="T51" fmla="*/ 198 h 1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7" h="198">
                          <a:moveTo>
                            <a:pt x="53" y="27"/>
                          </a:moveTo>
                          <a:lnTo>
                            <a:pt x="85" y="4"/>
                          </a:lnTo>
                          <a:lnTo>
                            <a:pt x="112" y="0"/>
                          </a:lnTo>
                          <a:lnTo>
                            <a:pt x="127" y="5"/>
                          </a:lnTo>
                          <a:lnTo>
                            <a:pt x="95" y="43"/>
                          </a:lnTo>
                          <a:lnTo>
                            <a:pt x="78" y="78"/>
                          </a:lnTo>
                          <a:lnTo>
                            <a:pt x="69" y="120"/>
                          </a:lnTo>
                          <a:lnTo>
                            <a:pt x="75" y="140"/>
                          </a:lnTo>
                          <a:lnTo>
                            <a:pt x="101" y="167"/>
                          </a:lnTo>
                          <a:lnTo>
                            <a:pt x="67" y="186"/>
                          </a:lnTo>
                          <a:lnTo>
                            <a:pt x="37" y="185"/>
                          </a:lnTo>
                          <a:lnTo>
                            <a:pt x="4" y="198"/>
                          </a:lnTo>
                          <a:lnTo>
                            <a:pt x="0" y="154"/>
                          </a:lnTo>
                          <a:lnTo>
                            <a:pt x="7" y="118"/>
                          </a:lnTo>
                          <a:lnTo>
                            <a:pt x="28" y="67"/>
                          </a:lnTo>
                          <a:lnTo>
                            <a:pt x="53" y="27"/>
                          </a:lnTo>
                          <a:close/>
                        </a:path>
                      </a:pathLst>
                    </a:custGeom>
                    <a:solidFill>
                      <a:srgbClr val="E0E0FF"/>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50" name="Freeform 11">
                      <a:extLst>
                        <a:ext uri="{FF2B5EF4-FFF2-40B4-BE49-F238E27FC236}">
                          <a16:creationId xmlns:a16="http://schemas.microsoft.com/office/drawing/2014/main" id="{0DA33A01-723D-4890-9D70-67B2933E9778}"/>
                        </a:ext>
                      </a:extLst>
                    </p:cNvPr>
                    <p:cNvSpPr>
                      <a:spLocks/>
                    </p:cNvSpPr>
                    <p:nvPr/>
                  </p:nvSpPr>
                  <p:spPr bwMode="auto">
                    <a:xfrm>
                      <a:off x="2757" y="1249"/>
                      <a:ext cx="32" cy="64"/>
                    </a:xfrm>
                    <a:custGeom>
                      <a:avLst/>
                      <a:gdLst>
                        <a:gd name="T0" fmla="*/ 0 w 128"/>
                        <a:gd name="T1" fmla="*/ 1 h 254"/>
                        <a:gd name="T2" fmla="*/ 0 w 128"/>
                        <a:gd name="T3" fmla="*/ 1 h 254"/>
                        <a:gd name="T4" fmla="*/ 0 w 128"/>
                        <a:gd name="T5" fmla="*/ 1 h 254"/>
                        <a:gd name="T6" fmla="*/ 0 w 128"/>
                        <a:gd name="T7" fmla="*/ 1 h 254"/>
                        <a:gd name="T8" fmla="*/ 0 w 128"/>
                        <a:gd name="T9" fmla="*/ 0 h 254"/>
                        <a:gd name="T10" fmla="*/ 0 w 128"/>
                        <a:gd name="T11" fmla="*/ 0 h 254"/>
                        <a:gd name="T12" fmla="*/ 0 w 128"/>
                        <a:gd name="T13" fmla="*/ 0 h 254"/>
                        <a:gd name="T14" fmla="*/ 1 w 128"/>
                        <a:gd name="T15" fmla="*/ 0 h 254"/>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254"/>
                        <a:gd name="T26" fmla="*/ 128 w 128"/>
                        <a:gd name="T27" fmla="*/ 254 h 2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254">
                          <a:moveTo>
                            <a:pt x="30" y="254"/>
                          </a:moveTo>
                          <a:lnTo>
                            <a:pt x="13" y="224"/>
                          </a:lnTo>
                          <a:lnTo>
                            <a:pt x="0" y="175"/>
                          </a:lnTo>
                          <a:lnTo>
                            <a:pt x="9" y="122"/>
                          </a:lnTo>
                          <a:lnTo>
                            <a:pt x="30" y="68"/>
                          </a:lnTo>
                          <a:lnTo>
                            <a:pt x="61" y="27"/>
                          </a:lnTo>
                          <a:lnTo>
                            <a:pt x="93" y="5"/>
                          </a:lnTo>
                          <a:lnTo>
                            <a:pt x="128"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nvGrpSpPr>
                  <p:cNvPr id="137" name="Group 136">
                    <a:extLst>
                      <a:ext uri="{FF2B5EF4-FFF2-40B4-BE49-F238E27FC236}">
                        <a16:creationId xmlns:a16="http://schemas.microsoft.com/office/drawing/2014/main" id="{DDDB34D3-2012-4B8B-B64A-10D2E5BFA7CF}"/>
                      </a:ext>
                    </a:extLst>
                  </p:cNvPr>
                  <p:cNvGrpSpPr>
                    <a:grpSpLocks/>
                  </p:cNvGrpSpPr>
                  <p:nvPr/>
                </p:nvGrpSpPr>
                <p:grpSpPr bwMode="auto">
                  <a:xfrm>
                    <a:off x="2773" y="1148"/>
                    <a:ext cx="152" cy="156"/>
                    <a:chOff x="2773" y="1148"/>
                    <a:chExt cx="152" cy="156"/>
                  </a:xfrm>
                </p:grpSpPr>
                <p:sp>
                  <p:nvSpPr>
                    <p:cNvPr id="138" name="Freeform 13">
                      <a:extLst>
                        <a:ext uri="{FF2B5EF4-FFF2-40B4-BE49-F238E27FC236}">
                          <a16:creationId xmlns:a16="http://schemas.microsoft.com/office/drawing/2014/main" id="{9AF9D95F-1756-4B83-B82A-17E8C4697660}"/>
                        </a:ext>
                      </a:extLst>
                    </p:cNvPr>
                    <p:cNvSpPr>
                      <a:spLocks/>
                    </p:cNvSpPr>
                    <p:nvPr/>
                  </p:nvSpPr>
                  <p:spPr bwMode="auto">
                    <a:xfrm>
                      <a:off x="2773" y="1210"/>
                      <a:ext cx="68" cy="88"/>
                    </a:xfrm>
                    <a:custGeom>
                      <a:avLst/>
                      <a:gdLst>
                        <a:gd name="T0" fmla="*/ 0 w 273"/>
                        <a:gd name="T1" fmla="*/ 1 h 352"/>
                        <a:gd name="T2" fmla="*/ 0 w 273"/>
                        <a:gd name="T3" fmla="*/ 1 h 352"/>
                        <a:gd name="T4" fmla="*/ 0 w 273"/>
                        <a:gd name="T5" fmla="*/ 1 h 352"/>
                        <a:gd name="T6" fmla="*/ 0 w 273"/>
                        <a:gd name="T7" fmla="*/ 1 h 352"/>
                        <a:gd name="T8" fmla="*/ 0 w 273"/>
                        <a:gd name="T9" fmla="*/ 1 h 352"/>
                        <a:gd name="T10" fmla="*/ 0 w 273"/>
                        <a:gd name="T11" fmla="*/ 1 h 352"/>
                        <a:gd name="T12" fmla="*/ 0 w 273"/>
                        <a:gd name="T13" fmla="*/ 1 h 352"/>
                        <a:gd name="T14" fmla="*/ 0 w 273"/>
                        <a:gd name="T15" fmla="*/ 1 h 352"/>
                        <a:gd name="T16" fmla="*/ 0 w 273"/>
                        <a:gd name="T17" fmla="*/ 1 h 352"/>
                        <a:gd name="T18" fmla="*/ 0 w 273"/>
                        <a:gd name="T19" fmla="*/ 0 h 352"/>
                        <a:gd name="T20" fmla="*/ 0 w 273"/>
                        <a:gd name="T21" fmla="*/ 0 h 352"/>
                        <a:gd name="T22" fmla="*/ 0 w 273"/>
                        <a:gd name="T23" fmla="*/ 0 h 352"/>
                        <a:gd name="T24" fmla="*/ 1 w 273"/>
                        <a:gd name="T25" fmla="*/ 0 h 352"/>
                        <a:gd name="T26" fmla="*/ 1 w 273"/>
                        <a:gd name="T27" fmla="*/ 0 h 352"/>
                        <a:gd name="T28" fmla="*/ 1 w 273"/>
                        <a:gd name="T29" fmla="*/ 0 h 352"/>
                        <a:gd name="T30" fmla="*/ 1 w 273"/>
                        <a:gd name="T31" fmla="*/ 0 h 352"/>
                        <a:gd name="T32" fmla="*/ 1 w 273"/>
                        <a:gd name="T33" fmla="*/ 0 h 352"/>
                        <a:gd name="T34" fmla="*/ 1 w 273"/>
                        <a:gd name="T35" fmla="*/ 0 h 352"/>
                        <a:gd name="T36" fmla="*/ 1 w 273"/>
                        <a:gd name="T37" fmla="*/ 0 h 352"/>
                        <a:gd name="T38" fmla="*/ 1 w 273"/>
                        <a:gd name="T39" fmla="*/ 0 h 352"/>
                        <a:gd name="T40" fmla="*/ 1 w 273"/>
                        <a:gd name="T41" fmla="*/ 0 h 352"/>
                        <a:gd name="T42" fmla="*/ 1 w 273"/>
                        <a:gd name="T43" fmla="*/ 1 h 352"/>
                        <a:gd name="T44" fmla="*/ 1 w 273"/>
                        <a:gd name="T45" fmla="*/ 1 h 352"/>
                        <a:gd name="T46" fmla="*/ 1 w 273"/>
                        <a:gd name="T47" fmla="*/ 1 h 352"/>
                        <a:gd name="T48" fmla="*/ 1 w 273"/>
                        <a:gd name="T49" fmla="*/ 1 h 352"/>
                        <a:gd name="T50" fmla="*/ 1 w 273"/>
                        <a:gd name="T51" fmla="*/ 1 h 352"/>
                        <a:gd name="T52" fmla="*/ 1 w 273"/>
                        <a:gd name="T53" fmla="*/ 1 h 352"/>
                        <a:gd name="T54" fmla="*/ 1 w 273"/>
                        <a:gd name="T55" fmla="*/ 1 h 352"/>
                        <a:gd name="T56" fmla="*/ 1 w 273"/>
                        <a:gd name="T57" fmla="*/ 1 h 352"/>
                        <a:gd name="T58" fmla="*/ 1 w 273"/>
                        <a:gd name="T59" fmla="*/ 1 h 352"/>
                        <a:gd name="T60" fmla="*/ 1 w 273"/>
                        <a:gd name="T61" fmla="*/ 1 h 352"/>
                        <a:gd name="T62" fmla="*/ 1 w 273"/>
                        <a:gd name="T63" fmla="*/ 1 h 352"/>
                        <a:gd name="T64" fmla="*/ 1 w 273"/>
                        <a:gd name="T65" fmla="*/ 1 h 352"/>
                        <a:gd name="T66" fmla="*/ 1 w 273"/>
                        <a:gd name="T67" fmla="*/ 1 h 352"/>
                        <a:gd name="T68" fmla="*/ 0 w 273"/>
                        <a:gd name="T69" fmla="*/ 1 h 352"/>
                        <a:gd name="T70" fmla="*/ 0 w 273"/>
                        <a:gd name="T71" fmla="*/ 1 h 352"/>
                        <a:gd name="T72" fmla="*/ 0 w 273"/>
                        <a:gd name="T73" fmla="*/ 1 h 352"/>
                        <a:gd name="T74" fmla="*/ 0 w 273"/>
                        <a:gd name="T75" fmla="*/ 1 h 352"/>
                        <a:gd name="T76" fmla="*/ 0 w 273"/>
                        <a:gd name="T77" fmla="*/ 1 h 352"/>
                        <a:gd name="T78" fmla="*/ 0 w 273"/>
                        <a:gd name="T79" fmla="*/ 1 h 352"/>
                        <a:gd name="T80" fmla="*/ 0 w 273"/>
                        <a:gd name="T81" fmla="*/ 1 h 352"/>
                        <a:gd name="T82" fmla="*/ 0 w 273"/>
                        <a:gd name="T83" fmla="*/ 1 h 352"/>
                        <a:gd name="T84" fmla="*/ 0 w 273"/>
                        <a:gd name="T85" fmla="*/ 1 h 352"/>
                        <a:gd name="T86" fmla="*/ 0 w 273"/>
                        <a:gd name="T87" fmla="*/ 1 h 352"/>
                        <a:gd name="T88" fmla="*/ 0 w 273"/>
                        <a:gd name="T89" fmla="*/ 1 h 352"/>
                        <a:gd name="T90" fmla="*/ 0 w 273"/>
                        <a:gd name="T91" fmla="*/ 1 h 352"/>
                        <a:gd name="T92" fmla="*/ 0 w 273"/>
                        <a:gd name="T93" fmla="*/ 1 h 352"/>
                        <a:gd name="T94" fmla="*/ 0 w 273"/>
                        <a:gd name="T95" fmla="*/ 1 h 3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3"/>
                        <a:gd name="T145" fmla="*/ 0 h 352"/>
                        <a:gd name="T146" fmla="*/ 273 w 273"/>
                        <a:gd name="T147" fmla="*/ 352 h 3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3" h="352">
                          <a:moveTo>
                            <a:pt x="12" y="229"/>
                          </a:moveTo>
                          <a:lnTo>
                            <a:pt x="22" y="208"/>
                          </a:lnTo>
                          <a:lnTo>
                            <a:pt x="32" y="193"/>
                          </a:lnTo>
                          <a:lnTo>
                            <a:pt x="46" y="183"/>
                          </a:lnTo>
                          <a:lnTo>
                            <a:pt x="65" y="170"/>
                          </a:lnTo>
                          <a:lnTo>
                            <a:pt x="80" y="156"/>
                          </a:lnTo>
                          <a:lnTo>
                            <a:pt x="94" y="141"/>
                          </a:lnTo>
                          <a:lnTo>
                            <a:pt x="104" y="127"/>
                          </a:lnTo>
                          <a:lnTo>
                            <a:pt x="121" y="114"/>
                          </a:lnTo>
                          <a:lnTo>
                            <a:pt x="144" y="105"/>
                          </a:lnTo>
                          <a:lnTo>
                            <a:pt x="161" y="91"/>
                          </a:lnTo>
                          <a:lnTo>
                            <a:pt x="169" y="65"/>
                          </a:lnTo>
                          <a:lnTo>
                            <a:pt x="185" y="47"/>
                          </a:lnTo>
                          <a:lnTo>
                            <a:pt x="206" y="2"/>
                          </a:lnTo>
                          <a:lnTo>
                            <a:pt x="219" y="0"/>
                          </a:lnTo>
                          <a:lnTo>
                            <a:pt x="232" y="8"/>
                          </a:lnTo>
                          <a:lnTo>
                            <a:pt x="238" y="20"/>
                          </a:lnTo>
                          <a:lnTo>
                            <a:pt x="241" y="40"/>
                          </a:lnTo>
                          <a:lnTo>
                            <a:pt x="233" y="66"/>
                          </a:lnTo>
                          <a:lnTo>
                            <a:pt x="222" y="78"/>
                          </a:lnTo>
                          <a:lnTo>
                            <a:pt x="213" y="91"/>
                          </a:lnTo>
                          <a:lnTo>
                            <a:pt x="203" y="114"/>
                          </a:lnTo>
                          <a:lnTo>
                            <a:pt x="216" y="109"/>
                          </a:lnTo>
                          <a:lnTo>
                            <a:pt x="235" y="109"/>
                          </a:lnTo>
                          <a:lnTo>
                            <a:pt x="243" y="114"/>
                          </a:lnTo>
                          <a:lnTo>
                            <a:pt x="265" y="128"/>
                          </a:lnTo>
                          <a:lnTo>
                            <a:pt x="271" y="150"/>
                          </a:lnTo>
                          <a:lnTo>
                            <a:pt x="273" y="183"/>
                          </a:lnTo>
                          <a:lnTo>
                            <a:pt x="268" y="223"/>
                          </a:lnTo>
                          <a:lnTo>
                            <a:pt x="255" y="249"/>
                          </a:lnTo>
                          <a:lnTo>
                            <a:pt x="242" y="282"/>
                          </a:lnTo>
                          <a:lnTo>
                            <a:pt x="219" y="318"/>
                          </a:lnTo>
                          <a:lnTo>
                            <a:pt x="205" y="338"/>
                          </a:lnTo>
                          <a:lnTo>
                            <a:pt x="189" y="348"/>
                          </a:lnTo>
                          <a:lnTo>
                            <a:pt x="169" y="352"/>
                          </a:lnTo>
                          <a:lnTo>
                            <a:pt x="146" y="348"/>
                          </a:lnTo>
                          <a:lnTo>
                            <a:pt x="127" y="342"/>
                          </a:lnTo>
                          <a:lnTo>
                            <a:pt x="114" y="334"/>
                          </a:lnTo>
                          <a:lnTo>
                            <a:pt x="103" y="326"/>
                          </a:lnTo>
                          <a:lnTo>
                            <a:pt x="91" y="330"/>
                          </a:lnTo>
                          <a:lnTo>
                            <a:pt x="74" y="333"/>
                          </a:lnTo>
                          <a:lnTo>
                            <a:pt x="57" y="335"/>
                          </a:lnTo>
                          <a:lnTo>
                            <a:pt x="33" y="330"/>
                          </a:lnTo>
                          <a:lnTo>
                            <a:pt x="20" y="319"/>
                          </a:lnTo>
                          <a:lnTo>
                            <a:pt x="6" y="298"/>
                          </a:lnTo>
                          <a:lnTo>
                            <a:pt x="0" y="268"/>
                          </a:lnTo>
                          <a:lnTo>
                            <a:pt x="7" y="235"/>
                          </a:lnTo>
                          <a:lnTo>
                            <a:pt x="12" y="229"/>
                          </a:lnTo>
                          <a:close/>
                        </a:path>
                      </a:pathLst>
                    </a:custGeom>
                    <a:solidFill>
                      <a:srgbClr val="E0A08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nvGrpSpPr>
                    <p:cNvPr id="139" name="Group 138">
                      <a:extLst>
                        <a:ext uri="{FF2B5EF4-FFF2-40B4-BE49-F238E27FC236}">
                          <a16:creationId xmlns:a16="http://schemas.microsoft.com/office/drawing/2014/main" id="{0A25D2D5-503E-401E-9C90-E8DEAA8332F4}"/>
                        </a:ext>
                      </a:extLst>
                    </p:cNvPr>
                    <p:cNvGrpSpPr>
                      <a:grpSpLocks/>
                    </p:cNvGrpSpPr>
                    <p:nvPr/>
                  </p:nvGrpSpPr>
                  <p:grpSpPr bwMode="auto">
                    <a:xfrm>
                      <a:off x="2789" y="1148"/>
                      <a:ext cx="136" cy="156"/>
                      <a:chOff x="2789" y="1148"/>
                      <a:chExt cx="136" cy="156"/>
                    </a:xfrm>
                  </p:grpSpPr>
                  <p:grpSp>
                    <p:nvGrpSpPr>
                      <p:cNvPr id="140" name="Group 139">
                        <a:extLst>
                          <a:ext uri="{FF2B5EF4-FFF2-40B4-BE49-F238E27FC236}">
                            <a16:creationId xmlns:a16="http://schemas.microsoft.com/office/drawing/2014/main" id="{77FD9FF1-9303-45F2-A92D-975C54696AE5}"/>
                          </a:ext>
                        </a:extLst>
                      </p:cNvPr>
                      <p:cNvGrpSpPr>
                        <a:grpSpLocks/>
                      </p:cNvGrpSpPr>
                      <p:nvPr/>
                    </p:nvGrpSpPr>
                    <p:grpSpPr bwMode="auto">
                      <a:xfrm>
                        <a:off x="2789" y="1148"/>
                        <a:ext cx="136" cy="136"/>
                        <a:chOff x="2789" y="1148"/>
                        <a:chExt cx="136" cy="136"/>
                      </a:xfrm>
                    </p:grpSpPr>
                    <p:sp>
                      <p:nvSpPr>
                        <p:cNvPr id="146" name="Freeform 16">
                          <a:extLst>
                            <a:ext uri="{FF2B5EF4-FFF2-40B4-BE49-F238E27FC236}">
                              <a16:creationId xmlns:a16="http://schemas.microsoft.com/office/drawing/2014/main" id="{97684FE3-B1AD-46A1-B4C4-F3DFF06FF9A5}"/>
                            </a:ext>
                          </a:extLst>
                        </p:cNvPr>
                        <p:cNvSpPr>
                          <a:spLocks/>
                        </p:cNvSpPr>
                        <p:nvPr/>
                      </p:nvSpPr>
                      <p:spPr bwMode="auto">
                        <a:xfrm>
                          <a:off x="2789" y="1148"/>
                          <a:ext cx="136" cy="136"/>
                        </a:xfrm>
                        <a:custGeom>
                          <a:avLst/>
                          <a:gdLst>
                            <a:gd name="T0" fmla="*/ 0 w 544"/>
                            <a:gd name="T1" fmla="*/ 2 h 544"/>
                            <a:gd name="T2" fmla="*/ 0 w 544"/>
                            <a:gd name="T3" fmla="*/ 2 h 544"/>
                            <a:gd name="T4" fmla="*/ 0 w 544"/>
                            <a:gd name="T5" fmla="*/ 1 h 544"/>
                            <a:gd name="T6" fmla="*/ 1 w 544"/>
                            <a:gd name="T7" fmla="*/ 1 h 544"/>
                            <a:gd name="T8" fmla="*/ 1 w 544"/>
                            <a:gd name="T9" fmla="*/ 1 h 544"/>
                            <a:gd name="T10" fmla="*/ 1 w 544"/>
                            <a:gd name="T11" fmla="*/ 1 h 544"/>
                            <a:gd name="T12" fmla="*/ 1 w 544"/>
                            <a:gd name="T13" fmla="*/ 1 h 544"/>
                            <a:gd name="T14" fmla="*/ 1 w 544"/>
                            <a:gd name="T15" fmla="*/ 1 h 544"/>
                            <a:gd name="T16" fmla="*/ 1 w 544"/>
                            <a:gd name="T17" fmla="*/ 1 h 544"/>
                            <a:gd name="T18" fmla="*/ 1 w 544"/>
                            <a:gd name="T19" fmla="*/ 1 h 544"/>
                            <a:gd name="T20" fmla="*/ 1 w 544"/>
                            <a:gd name="T21" fmla="*/ 1 h 544"/>
                            <a:gd name="T22" fmla="*/ 1 w 544"/>
                            <a:gd name="T23" fmla="*/ 1 h 544"/>
                            <a:gd name="T24" fmla="*/ 1 w 544"/>
                            <a:gd name="T25" fmla="*/ 0 h 544"/>
                            <a:gd name="T26" fmla="*/ 1 w 544"/>
                            <a:gd name="T27" fmla="*/ 0 h 544"/>
                            <a:gd name="T28" fmla="*/ 1 w 544"/>
                            <a:gd name="T29" fmla="*/ 0 h 544"/>
                            <a:gd name="T30" fmla="*/ 2 w 544"/>
                            <a:gd name="T31" fmla="*/ 0 h 544"/>
                            <a:gd name="T32" fmla="*/ 2 w 544"/>
                            <a:gd name="T33" fmla="*/ 0 h 544"/>
                            <a:gd name="T34" fmla="*/ 2 w 544"/>
                            <a:gd name="T35" fmla="*/ 0 h 544"/>
                            <a:gd name="T36" fmla="*/ 2 w 544"/>
                            <a:gd name="T37" fmla="*/ 0 h 544"/>
                            <a:gd name="T38" fmla="*/ 2 w 544"/>
                            <a:gd name="T39" fmla="*/ 0 h 544"/>
                            <a:gd name="T40" fmla="*/ 2 w 544"/>
                            <a:gd name="T41" fmla="*/ 0 h 544"/>
                            <a:gd name="T42" fmla="*/ 2 w 544"/>
                            <a:gd name="T43" fmla="*/ 1 h 544"/>
                            <a:gd name="T44" fmla="*/ 2 w 544"/>
                            <a:gd name="T45" fmla="*/ 1 h 544"/>
                            <a:gd name="T46" fmla="*/ 2 w 544"/>
                            <a:gd name="T47" fmla="*/ 1 h 544"/>
                            <a:gd name="T48" fmla="*/ 2 w 544"/>
                            <a:gd name="T49" fmla="*/ 1 h 544"/>
                            <a:gd name="T50" fmla="*/ 1 w 544"/>
                            <a:gd name="T51" fmla="*/ 1 h 544"/>
                            <a:gd name="T52" fmla="*/ 1 w 544"/>
                            <a:gd name="T53" fmla="*/ 1 h 544"/>
                            <a:gd name="T54" fmla="*/ 1 w 544"/>
                            <a:gd name="T55" fmla="*/ 1 h 544"/>
                            <a:gd name="T56" fmla="*/ 1 w 544"/>
                            <a:gd name="T57" fmla="*/ 1 h 544"/>
                            <a:gd name="T58" fmla="*/ 1 w 544"/>
                            <a:gd name="T59" fmla="*/ 1 h 544"/>
                            <a:gd name="T60" fmla="*/ 1 w 544"/>
                            <a:gd name="T61" fmla="*/ 1 h 544"/>
                            <a:gd name="T62" fmla="*/ 1 w 544"/>
                            <a:gd name="T63" fmla="*/ 1 h 544"/>
                            <a:gd name="T64" fmla="*/ 1 w 544"/>
                            <a:gd name="T65" fmla="*/ 1 h 544"/>
                            <a:gd name="T66" fmla="*/ 1 w 544"/>
                            <a:gd name="T67" fmla="*/ 1 h 544"/>
                            <a:gd name="T68" fmla="*/ 1 w 544"/>
                            <a:gd name="T69" fmla="*/ 2 h 544"/>
                            <a:gd name="T70" fmla="*/ 1 w 544"/>
                            <a:gd name="T71" fmla="*/ 2 h 544"/>
                            <a:gd name="T72" fmla="*/ 0 w 544"/>
                            <a:gd name="T73" fmla="*/ 2 h 544"/>
                            <a:gd name="T74" fmla="*/ 0 w 544"/>
                            <a:gd name="T75" fmla="*/ 2 h 544"/>
                            <a:gd name="T76" fmla="*/ 0 w 544"/>
                            <a:gd name="T77" fmla="*/ 2 h 544"/>
                            <a:gd name="T78" fmla="*/ 0 w 544"/>
                            <a:gd name="T79" fmla="*/ 2 h 544"/>
                            <a:gd name="T80" fmla="*/ 0 w 544"/>
                            <a:gd name="T81" fmla="*/ 2 h 544"/>
                            <a:gd name="T82" fmla="*/ 0 w 544"/>
                            <a:gd name="T83" fmla="*/ 2 h 544"/>
                            <a:gd name="T84" fmla="*/ 0 w 544"/>
                            <a:gd name="T85" fmla="*/ 2 h 5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44"/>
                            <a:gd name="T130" fmla="*/ 0 h 544"/>
                            <a:gd name="T131" fmla="*/ 544 w 544"/>
                            <a:gd name="T132" fmla="*/ 544 h 5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44" h="544">
                              <a:moveTo>
                                <a:pt x="7" y="484"/>
                              </a:moveTo>
                              <a:lnTo>
                                <a:pt x="34" y="447"/>
                              </a:lnTo>
                              <a:lnTo>
                                <a:pt x="75" y="397"/>
                              </a:lnTo>
                              <a:lnTo>
                                <a:pt x="124" y="349"/>
                              </a:lnTo>
                              <a:lnTo>
                                <a:pt x="162" y="320"/>
                              </a:lnTo>
                              <a:lnTo>
                                <a:pt x="191" y="308"/>
                              </a:lnTo>
                              <a:lnTo>
                                <a:pt x="212" y="303"/>
                              </a:lnTo>
                              <a:lnTo>
                                <a:pt x="225" y="288"/>
                              </a:lnTo>
                              <a:lnTo>
                                <a:pt x="221" y="254"/>
                              </a:lnTo>
                              <a:lnTo>
                                <a:pt x="229" y="216"/>
                              </a:lnTo>
                              <a:lnTo>
                                <a:pt x="248" y="180"/>
                              </a:lnTo>
                              <a:lnTo>
                                <a:pt x="277" y="140"/>
                              </a:lnTo>
                              <a:lnTo>
                                <a:pt x="320" y="98"/>
                              </a:lnTo>
                              <a:lnTo>
                                <a:pt x="366" y="59"/>
                              </a:lnTo>
                              <a:lnTo>
                                <a:pt x="409" y="27"/>
                              </a:lnTo>
                              <a:lnTo>
                                <a:pt x="457" y="6"/>
                              </a:lnTo>
                              <a:lnTo>
                                <a:pt x="490" y="0"/>
                              </a:lnTo>
                              <a:lnTo>
                                <a:pt x="519" y="10"/>
                              </a:lnTo>
                              <a:lnTo>
                                <a:pt x="536" y="29"/>
                              </a:lnTo>
                              <a:lnTo>
                                <a:pt x="544" y="56"/>
                              </a:lnTo>
                              <a:lnTo>
                                <a:pt x="541" y="93"/>
                              </a:lnTo>
                              <a:lnTo>
                                <a:pt x="526" y="134"/>
                              </a:lnTo>
                              <a:lnTo>
                                <a:pt x="507" y="169"/>
                              </a:lnTo>
                              <a:lnTo>
                                <a:pt x="478" y="208"/>
                              </a:lnTo>
                              <a:lnTo>
                                <a:pt x="446" y="240"/>
                              </a:lnTo>
                              <a:lnTo>
                                <a:pt x="402" y="276"/>
                              </a:lnTo>
                              <a:lnTo>
                                <a:pt x="361" y="306"/>
                              </a:lnTo>
                              <a:lnTo>
                                <a:pt x="326" y="323"/>
                              </a:lnTo>
                              <a:lnTo>
                                <a:pt x="294" y="325"/>
                              </a:lnTo>
                              <a:lnTo>
                                <a:pt x="264" y="322"/>
                              </a:lnTo>
                              <a:lnTo>
                                <a:pt x="245" y="329"/>
                              </a:lnTo>
                              <a:lnTo>
                                <a:pt x="232" y="347"/>
                              </a:lnTo>
                              <a:lnTo>
                                <a:pt x="222" y="379"/>
                              </a:lnTo>
                              <a:lnTo>
                                <a:pt x="196" y="414"/>
                              </a:lnTo>
                              <a:lnTo>
                                <a:pt x="156" y="453"/>
                              </a:lnTo>
                              <a:lnTo>
                                <a:pt x="125" y="486"/>
                              </a:lnTo>
                              <a:lnTo>
                                <a:pt x="97" y="515"/>
                              </a:lnTo>
                              <a:lnTo>
                                <a:pt x="72" y="534"/>
                              </a:lnTo>
                              <a:lnTo>
                                <a:pt x="44" y="543"/>
                              </a:lnTo>
                              <a:lnTo>
                                <a:pt x="20" y="544"/>
                              </a:lnTo>
                              <a:lnTo>
                                <a:pt x="1" y="534"/>
                              </a:lnTo>
                              <a:lnTo>
                                <a:pt x="0" y="509"/>
                              </a:lnTo>
                              <a:lnTo>
                                <a:pt x="7" y="484"/>
                              </a:lnTo>
                              <a:close/>
                            </a:path>
                          </a:pathLst>
                        </a:custGeom>
                        <a:solidFill>
                          <a:srgbClr val="A0A0C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47" name="Freeform 17">
                          <a:extLst>
                            <a:ext uri="{FF2B5EF4-FFF2-40B4-BE49-F238E27FC236}">
                              <a16:creationId xmlns:a16="http://schemas.microsoft.com/office/drawing/2014/main" id="{6A7B0792-5221-49CC-94D5-95CF39923450}"/>
                            </a:ext>
                          </a:extLst>
                        </p:cNvPr>
                        <p:cNvSpPr>
                          <a:spLocks/>
                        </p:cNvSpPr>
                        <p:nvPr/>
                      </p:nvSpPr>
                      <p:spPr bwMode="auto">
                        <a:xfrm>
                          <a:off x="2852" y="1156"/>
                          <a:ext cx="65" cy="65"/>
                        </a:xfrm>
                        <a:custGeom>
                          <a:avLst/>
                          <a:gdLst>
                            <a:gd name="T0" fmla="*/ 0 w 261"/>
                            <a:gd name="T1" fmla="*/ 1 h 259"/>
                            <a:gd name="T2" fmla="*/ 0 w 261"/>
                            <a:gd name="T3" fmla="*/ 1 h 259"/>
                            <a:gd name="T4" fmla="*/ 0 w 261"/>
                            <a:gd name="T5" fmla="*/ 1 h 259"/>
                            <a:gd name="T6" fmla="*/ 0 w 261"/>
                            <a:gd name="T7" fmla="*/ 1 h 259"/>
                            <a:gd name="T8" fmla="*/ 0 w 261"/>
                            <a:gd name="T9" fmla="*/ 0 h 259"/>
                            <a:gd name="T10" fmla="*/ 0 w 261"/>
                            <a:gd name="T11" fmla="*/ 0 h 259"/>
                            <a:gd name="T12" fmla="*/ 1 w 261"/>
                            <a:gd name="T13" fmla="*/ 0 h 259"/>
                            <a:gd name="T14" fmla="*/ 1 w 261"/>
                            <a:gd name="T15" fmla="*/ 0 h 259"/>
                            <a:gd name="T16" fmla="*/ 1 w 261"/>
                            <a:gd name="T17" fmla="*/ 0 h 259"/>
                            <a:gd name="T18" fmla="*/ 1 w 261"/>
                            <a:gd name="T19" fmla="*/ 0 h 259"/>
                            <a:gd name="T20" fmla="*/ 1 w 261"/>
                            <a:gd name="T21" fmla="*/ 0 h 259"/>
                            <a:gd name="T22" fmla="*/ 1 w 261"/>
                            <a:gd name="T23" fmla="*/ 0 h 259"/>
                            <a:gd name="T24" fmla="*/ 1 w 261"/>
                            <a:gd name="T25" fmla="*/ 1 h 259"/>
                            <a:gd name="T26" fmla="*/ 1 w 261"/>
                            <a:gd name="T27" fmla="*/ 1 h 259"/>
                            <a:gd name="T28" fmla="*/ 0 w 261"/>
                            <a:gd name="T29" fmla="*/ 1 h 259"/>
                            <a:gd name="T30" fmla="*/ 0 w 261"/>
                            <a:gd name="T31" fmla="*/ 1 h 259"/>
                            <a:gd name="T32" fmla="*/ 0 w 261"/>
                            <a:gd name="T33" fmla="*/ 1 h 259"/>
                            <a:gd name="T34" fmla="*/ 0 w 261"/>
                            <a:gd name="T35" fmla="*/ 1 h 259"/>
                            <a:gd name="T36" fmla="*/ 0 w 261"/>
                            <a:gd name="T37" fmla="*/ 1 h 259"/>
                            <a:gd name="T38" fmla="*/ 0 w 261"/>
                            <a:gd name="T39" fmla="*/ 1 h 259"/>
                            <a:gd name="T40" fmla="*/ 0 w 261"/>
                            <a:gd name="T41" fmla="*/ 1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1"/>
                            <a:gd name="T64" fmla="*/ 0 h 259"/>
                            <a:gd name="T65" fmla="*/ 261 w 261"/>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1" h="259">
                              <a:moveTo>
                                <a:pt x="0" y="211"/>
                              </a:moveTo>
                              <a:lnTo>
                                <a:pt x="10" y="180"/>
                              </a:lnTo>
                              <a:lnTo>
                                <a:pt x="27" y="151"/>
                              </a:lnTo>
                              <a:lnTo>
                                <a:pt x="61" y="111"/>
                              </a:lnTo>
                              <a:lnTo>
                                <a:pt x="93" y="80"/>
                              </a:lnTo>
                              <a:lnTo>
                                <a:pt x="134" y="48"/>
                              </a:lnTo>
                              <a:lnTo>
                                <a:pt x="174" y="22"/>
                              </a:lnTo>
                              <a:lnTo>
                                <a:pt x="207" y="3"/>
                              </a:lnTo>
                              <a:lnTo>
                                <a:pt x="235" y="0"/>
                              </a:lnTo>
                              <a:lnTo>
                                <a:pt x="255" y="8"/>
                              </a:lnTo>
                              <a:lnTo>
                                <a:pt x="261" y="34"/>
                              </a:lnTo>
                              <a:lnTo>
                                <a:pt x="252" y="64"/>
                              </a:lnTo>
                              <a:lnTo>
                                <a:pt x="235" y="98"/>
                              </a:lnTo>
                              <a:lnTo>
                                <a:pt x="202" y="141"/>
                              </a:lnTo>
                              <a:lnTo>
                                <a:pt x="170" y="173"/>
                              </a:lnTo>
                              <a:lnTo>
                                <a:pt x="134" y="204"/>
                              </a:lnTo>
                              <a:lnTo>
                                <a:pt x="98" y="234"/>
                              </a:lnTo>
                              <a:lnTo>
                                <a:pt x="51" y="259"/>
                              </a:lnTo>
                              <a:lnTo>
                                <a:pt x="20" y="256"/>
                              </a:lnTo>
                              <a:lnTo>
                                <a:pt x="3" y="241"/>
                              </a:lnTo>
                              <a:lnTo>
                                <a:pt x="0" y="211"/>
                              </a:lnTo>
                              <a:close/>
                            </a:path>
                          </a:pathLst>
                        </a:custGeom>
                        <a:solidFill>
                          <a:srgbClr val="E0E0FF"/>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sp>
                    <p:nvSpPr>
                      <p:cNvPr id="141" name="Freeform 18">
                        <a:extLst>
                          <a:ext uri="{FF2B5EF4-FFF2-40B4-BE49-F238E27FC236}">
                            <a16:creationId xmlns:a16="http://schemas.microsoft.com/office/drawing/2014/main" id="{227EB094-1EA0-42C9-B673-9AA05FD09F6F}"/>
                          </a:ext>
                        </a:extLst>
                      </p:cNvPr>
                      <p:cNvSpPr>
                        <a:spLocks/>
                      </p:cNvSpPr>
                      <p:nvPr/>
                    </p:nvSpPr>
                    <p:spPr bwMode="auto">
                      <a:xfrm>
                        <a:off x="2808" y="1245"/>
                        <a:ext cx="44" cy="59"/>
                      </a:xfrm>
                      <a:custGeom>
                        <a:avLst/>
                        <a:gdLst>
                          <a:gd name="T0" fmla="*/ 1 w 176"/>
                          <a:gd name="T1" fmla="*/ 0 h 234"/>
                          <a:gd name="T2" fmla="*/ 1 w 176"/>
                          <a:gd name="T3" fmla="*/ 0 h 234"/>
                          <a:gd name="T4" fmla="*/ 1 w 176"/>
                          <a:gd name="T5" fmla="*/ 0 h 234"/>
                          <a:gd name="T6" fmla="*/ 1 w 176"/>
                          <a:gd name="T7" fmla="*/ 0 h 234"/>
                          <a:gd name="T8" fmla="*/ 1 w 176"/>
                          <a:gd name="T9" fmla="*/ 0 h 234"/>
                          <a:gd name="T10" fmla="*/ 1 w 176"/>
                          <a:gd name="T11" fmla="*/ 0 h 234"/>
                          <a:gd name="T12" fmla="*/ 1 w 176"/>
                          <a:gd name="T13" fmla="*/ 0 h 234"/>
                          <a:gd name="T14" fmla="*/ 1 w 176"/>
                          <a:gd name="T15" fmla="*/ 0 h 234"/>
                          <a:gd name="T16" fmla="*/ 1 w 176"/>
                          <a:gd name="T17" fmla="*/ 1 h 234"/>
                          <a:gd name="T18" fmla="*/ 1 w 176"/>
                          <a:gd name="T19" fmla="*/ 1 h 234"/>
                          <a:gd name="T20" fmla="*/ 1 w 176"/>
                          <a:gd name="T21" fmla="*/ 1 h 234"/>
                          <a:gd name="T22" fmla="*/ 1 w 176"/>
                          <a:gd name="T23" fmla="*/ 1 h 234"/>
                          <a:gd name="T24" fmla="*/ 1 w 176"/>
                          <a:gd name="T25" fmla="*/ 1 h 234"/>
                          <a:gd name="T26" fmla="*/ 1 w 176"/>
                          <a:gd name="T27" fmla="*/ 1 h 234"/>
                          <a:gd name="T28" fmla="*/ 0 w 176"/>
                          <a:gd name="T29" fmla="*/ 1 h 234"/>
                          <a:gd name="T30" fmla="*/ 0 w 176"/>
                          <a:gd name="T31" fmla="*/ 1 h 234"/>
                          <a:gd name="T32" fmla="*/ 0 w 176"/>
                          <a:gd name="T33" fmla="*/ 1 h 234"/>
                          <a:gd name="T34" fmla="*/ 0 w 176"/>
                          <a:gd name="T35" fmla="*/ 1 h 234"/>
                          <a:gd name="T36" fmla="*/ 0 w 176"/>
                          <a:gd name="T37" fmla="*/ 1 h 234"/>
                          <a:gd name="T38" fmla="*/ 0 w 176"/>
                          <a:gd name="T39" fmla="*/ 1 h 234"/>
                          <a:gd name="T40" fmla="*/ 0 w 176"/>
                          <a:gd name="T41" fmla="*/ 1 h 234"/>
                          <a:gd name="T42" fmla="*/ 0 w 176"/>
                          <a:gd name="T43" fmla="*/ 1 h 234"/>
                          <a:gd name="T44" fmla="*/ 0 w 176"/>
                          <a:gd name="T45" fmla="*/ 1 h 234"/>
                          <a:gd name="T46" fmla="*/ 0 w 176"/>
                          <a:gd name="T47" fmla="*/ 1 h 234"/>
                          <a:gd name="T48" fmla="*/ 0 w 176"/>
                          <a:gd name="T49" fmla="*/ 1 h 234"/>
                          <a:gd name="T50" fmla="*/ 0 w 176"/>
                          <a:gd name="T51" fmla="*/ 1 h 234"/>
                          <a:gd name="T52" fmla="*/ 0 w 176"/>
                          <a:gd name="T53" fmla="*/ 1 h 234"/>
                          <a:gd name="T54" fmla="*/ 0 w 176"/>
                          <a:gd name="T55" fmla="*/ 1 h 234"/>
                          <a:gd name="T56" fmla="*/ 0 w 176"/>
                          <a:gd name="T57" fmla="*/ 1 h 234"/>
                          <a:gd name="T58" fmla="*/ 0 w 176"/>
                          <a:gd name="T59" fmla="*/ 1 h 234"/>
                          <a:gd name="T60" fmla="*/ 0 w 176"/>
                          <a:gd name="T61" fmla="*/ 1 h 234"/>
                          <a:gd name="T62" fmla="*/ 0 w 176"/>
                          <a:gd name="T63" fmla="*/ 1 h 234"/>
                          <a:gd name="T64" fmla="*/ 0 w 176"/>
                          <a:gd name="T65" fmla="*/ 1 h 234"/>
                          <a:gd name="T66" fmla="*/ 0 w 176"/>
                          <a:gd name="T67" fmla="*/ 0 h 234"/>
                          <a:gd name="T68" fmla="*/ 0 w 176"/>
                          <a:gd name="T69" fmla="*/ 0 h 234"/>
                          <a:gd name="T70" fmla="*/ 0 w 176"/>
                          <a:gd name="T71" fmla="*/ 0 h 234"/>
                          <a:gd name="T72" fmla="*/ 0 w 176"/>
                          <a:gd name="T73" fmla="*/ 0 h 234"/>
                          <a:gd name="T74" fmla="*/ 0 w 176"/>
                          <a:gd name="T75" fmla="*/ 0 h 234"/>
                          <a:gd name="T76" fmla="*/ 0 w 176"/>
                          <a:gd name="T77" fmla="*/ 0 h 234"/>
                          <a:gd name="T78" fmla="*/ 0 w 176"/>
                          <a:gd name="T79" fmla="*/ 0 h 234"/>
                          <a:gd name="T80" fmla="*/ 0 w 176"/>
                          <a:gd name="T81" fmla="*/ 0 h 234"/>
                          <a:gd name="T82" fmla="*/ 0 w 176"/>
                          <a:gd name="T83" fmla="*/ 0 h 234"/>
                          <a:gd name="T84" fmla="*/ 0 w 176"/>
                          <a:gd name="T85" fmla="*/ 0 h 234"/>
                          <a:gd name="T86" fmla="*/ 1 w 176"/>
                          <a:gd name="T87" fmla="*/ 0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34"/>
                          <a:gd name="T134" fmla="*/ 176 w 176"/>
                          <a:gd name="T135" fmla="*/ 234 h 2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34">
                            <a:moveTo>
                              <a:pt x="133" y="0"/>
                            </a:moveTo>
                            <a:lnTo>
                              <a:pt x="150" y="5"/>
                            </a:lnTo>
                            <a:lnTo>
                              <a:pt x="160" y="18"/>
                            </a:lnTo>
                            <a:lnTo>
                              <a:pt x="161" y="32"/>
                            </a:lnTo>
                            <a:lnTo>
                              <a:pt x="155" y="43"/>
                            </a:lnTo>
                            <a:lnTo>
                              <a:pt x="164" y="49"/>
                            </a:lnTo>
                            <a:lnTo>
                              <a:pt x="175" y="64"/>
                            </a:lnTo>
                            <a:lnTo>
                              <a:pt x="176" y="81"/>
                            </a:lnTo>
                            <a:lnTo>
                              <a:pt x="166" y="92"/>
                            </a:lnTo>
                            <a:lnTo>
                              <a:pt x="150" y="100"/>
                            </a:lnTo>
                            <a:lnTo>
                              <a:pt x="160" y="117"/>
                            </a:lnTo>
                            <a:lnTo>
                              <a:pt x="161" y="137"/>
                            </a:lnTo>
                            <a:lnTo>
                              <a:pt x="151" y="152"/>
                            </a:lnTo>
                            <a:lnTo>
                              <a:pt x="130" y="158"/>
                            </a:lnTo>
                            <a:lnTo>
                              <a:pt x="98" y="154"/>
                            </a:lnTo>
                            <a:lnTo>
                              <a:pt x="100" y="170"/>
                            </a:lnTo>
                            <a:lnTo>
                              <a:pt x="98" y="194"/>
                            </a:lnTo>
                            <a:lnTo>
                              <a:pt x="93" y="212"/>
                            </a:lnTo>
                            <a:lnTo>
                              <a:pt x="84" y="224"/>
                            </a:lnTo>
                            <a:lnTo>
                              <a:pt x="71" y="232"/>
                            </a:lnTo>
                            <a:lnTo>
                              <a:pt x="53" y="234"/>
                            </a:lnTo>
                            <a:lnTo>
                              <a:pt x="31" y="226"/>
                            </a:lnTo>
                            <a:lnTo>
                              <a:pt x="19" y="211"/>
                            </a:lnTo>
                            <a:lnTo>
                              <a:pt x="4" y="185"/>
                            </a:lnTo>
                            <a:lnTo>
                              <a:pt x="0" y="165"/>
                            </a:lnTo>
                            <a:lnTo>
                              <a:pt x="7" y="154"/>
                            </a:lnTo>
                            <a:lnTo>
                              <a:pt x="19" y="148"/>
                            </a:lnTo>
                            <a:lnTo>
                              <a:pt x="28" y="146"/>
                            </a:lnTo>
                            <a:lnTo>
                              <a:pt x="24" y="132"/>
                            </a:lnTo>
                            <a:lnTo>
                              <a:pt x="12" y="122"/>
                            </a:lnTo>
                            <a:lnTo>
                              <a:pt x="7" y="109"/>
                            </a:lnTo>
                            <a:lnTo>
                              <a:pt x="13" y="96"/>
                            </a:lnTo>
                            <a:lnTo>
                              <a:pt x="30" y="88"/>
                            </a:lnTo>
                            <a:lnTo>
                              <a:pt x="22" y="78"/>
                            </a:lnTo>
                            <a:lnTo>
                              <a:pt x="22" y="63"/>
                            </a:lnTo>
                            <a:lnTo>
                              <a:pt x="35" y="55"/>
                            </a:lnTo>
                            <a:lnTo>
                              <a:pt x="29" y="41"/>
                            </a:lnTo>
                            <a:lnTo>
                              <a:pt x="37" y="25"/>
                            </a:lnTo>
                            <a:lnTo>
                              <a:pt x="48" y="17"/>
                            </a:lnTo>
                            <a:lnTo>
                              <a:pt x="66" y="15"/>
                            </a:lnTo>
                            <a:lnTo>
                              <a:pt x="76" y="17"/>
                            </a:lnTo>
                            <a:lnTo>
                              <a:pt x="86" y="18"/>
                            </a:lnTo>
                            <a:lnTo>
                              <a:pt x="103" y="12"/>
                            </a:lnTo>
                            <a:lnTo>
                              <a:pt x="133" y="0"/>
                            </a:lnTo>
                            <a:close/>
                          </a:path>
                        </a:pathLst>
                      </a:custGeom>
                      <a:solidFill>
                        <a:srgbClr val="E0A08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42" name="Freeform 19">
                        <a:extLst>
                          <a:ext uri="{FF2B5EF4-FFF2-40B4-BE49-F238E27FC236}">
                            <a16:creationId xmlns:a16="http://schemas.microsoft.com/office/drawing/2014/main" id="{F1B8FF96-8B5F-45B5-8CD6-B0862498BDE6}"/>
                          </a:ext>
                        </a:extLst>
                      </p:cNvPr>
                      <p:cNvSpPr>
                        <a:spLocks/>
                      </p:cNvSpPr>
                      <p:nvPr/>
                    </p:nvSpPr>
                    <p:spPr bwMode="auto">
                      <a:xfrm>
                        <a:off x="2824" y="1270"/>
                        <a:ext cx="22" cy="4"/>
                      </a:xfrm>
                      <a:custGeom>
                        <a:avLst/>
                        <a:gdLst>
                          <a:gd name="T0" fmla="*/ 0 w 89"/>
                          <a:gd name="T1" fmla="*/ 0 h 16"/>
                          <a:gd name="T2" fmla="*/ 0 w 89"/>
                          <a:gd name="T3" fmla="*/ 0 h 16"/>
                          <a:gd name="T4" fmla="*/ 0 w 89"/>
                          <a:gd name="T5" fmla="*/ 0 h 16"/>
                          <a:gd name="T6" fmla="*/ 0 w 89"/>
                          <a:gd name="T7" fmla="*/ 0 h 16"/>
                          <a:gd name="T8" fmla="*/ 0 w 89"/>
                          <a:gd name="T9" fmla="*/ 0 h 16"/>
                          <a:gd name="T10" fmla="*/ 0 w 89"/>
                          <a:gd name="T11" fmla="*/ 0 h 16"/>
                          <a:gd name="T12" fmla="*/ 0 60000 65536"/>
                          <a:gd name="T13" fmla="*/ 0 60000 65536"/>
                          <a:gd name="T14" fmla="*/ 0 60000 65536"/>
                          <a:gd name="T15" fmla="*/ 0 60000 65536"/>
                          <a:gd name="T16" fmla="*/ 0 60000 65536"/>
                          <a:gd name="T17" fmla="*/ 0 60000 65536"/>
                          <a:gd name="T18" fmla="*/ 0 w 89"/>
                          <a:gd name="T19" fmla="*/ 0 h 16"/>
                          <a:gd name="T20" fmla="*/ 89 w 89"/>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89" h="16">
                            <a:moveTo>
                              <a:pt x="0" y="3"/>
                            </a:moveTo>
                            <a:lnTo>
                              <a:pt x="14" y="10"/>
                            </a:lnTo>
                            <a:lnTo>
                              <a:pt x="35" y="16"/>
                            </a:lnTo>
                            <a:lnTo>
                              <a:pt x="56" y="13"/>
                            </a:lnTo>
                            <a:lnTo>
                              <a:pt x="76" y="7"/>
                            </a:lnTo>
                            <a:lnTo>
                              <a:pt x="89"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43" name="Freeform 20">
                        <a:extLst>
                          <a:ext uri="{FF2B5EF4-FFF2-40B4-BE49-F238E27FC236}">
                            <a16:creationId xmlns:a16="http://schemas.microsoft.com/office/drawing/2014/main" id="{B2929EB8-3703-42DE-8882-4E6E110DE684}"/>
                          </a:ext>
                        </a:extLst>
                      </p:cNvPr>
                      <p:cNvSpPr>
                        <a:spLocks/>
                      </p:cNvSpPr>
                      <p:nvPr/>
                    </p:nvSpPr>
                    <p:spPr bwMode="auto">
                      <a:xfrm>
                        <a:off x="2819" y="1280"/>
                        <a:ext cx="14" cy="4"/>
                      </a:xfrm>
                      <a:custGeom>
                        <a:avLst/>
                        <a:gdLst>
                          <a:gd name="T0" fmla="*/ 0 w 53"/>
                          <a:gd name="T1" fmla="*/ 0 h 16"/>
                          <a:gd name="T2" fmla="*/ 0 w 53"/>
                          <a:gd name="T3" fmla="*/ 0 h 16"/>
                          <a:gd name="T4" fmla="*/ 0 w 53"/>
                          <a:gd name="T5" fmla="*/ 0 h 16"/>
                          <a:gd name="T6" fmla="*/ 0 w 53"/>
                          <a:gd name="T7" fmla="*/ 0 h 16"/>
                          <a:gd name="T8" fmla="*/ 0 60000 65536"/>
                          <a:gd name="T9" fmla="*/ 0 60000 65536"/>
                          <a:gd name="T10" fmla="*/ 0 60000 65536"/>
                          <a:gd name="T11" fmla="*/ 0 60000 65536"/>
                          <a:gd name="T12" fmla="*/ 0 w 53"/>
                          <a:gd name="T13" fmla="*/ 0 h 16"/>
                          <a:gd name="T14" fmla="*/ 53 w 53"/>
                          <a:gd name="T15" fmla="*/ 16 h 16"/>
                        </a:gdLst>
                        <a:ahLst/>
                        <a:cxnLst>
                          <a:cxn ang="T8">
                            <a:pos x="T0" y="T1"/>
                          </a:cxn>
                          <a:cxn ang="T9">
                            <a:pos x="T2" y="T3"/>
                          </a:cxn>
                          <a:cxn ang="T10">
                            <a:pos x="T4" y="T5"/>
                          </a:cxn>
                          <a:cxn ang="T11">
                            <a:pos x="T6" y="T7"/>
                          </a:cxn>
                        </a:cxnLst>
                        <a:rect l="T12" t="T13" r="T14" b="T15"/>
                        <a:pathLst>
                          <a:path w="53" h="16">
                            <a:moveTo>
                              <a:pt x="53" y="16"/>
                            </a:moveTo>
                            <a:lnTo>
                              <a:pt x="37" y="15"/>
                            </a:lnTo>
                            <a:lnTo>
                              <a:pt x="19" y="10"/>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44" name="Freeform 21">
                        <a:extLst>
                          <a:ext uri="{FF2B5EF4-FFF2-40B4-BE49-F238E27FC236}">
                            <a16:creationId xmlns:a16="http://schemas.microsoft.com/office/drawing/2014/main" id="{A1B294A6-2D42-4E6C-AC70-8DE59618C106}"/>
                          </a:ext>
                        </a:extLst>
                      </p:cNvPr>
                      <p:cNvSpPr>
                        <a:spLocks/>
                      </p:cNvSpPr>
                      <p:nvPr/>
                    </p:nvSpPr>
                    <p:spPr bwMode="auto">
                      <a:xfrm>
                        <a:off x="2818" y="1285"/>
                        <a:ext cx="13" cy="5"/>
                      </a:xfrm>
                      <a:custGeom>
                        <a:avLst/>
                        <a:gdLst>
                          <a:gd name="T0" fmla="*/ 0 w 49"/>
                          <a:gd name="T1" fmla="*/ 0 h 23"/>
                          <a:gd name="T2" fmla="*/ 0 w 49"/>
                          <a:gd name="T3" fmla="*/ 0 h 23"/>
                          <a:gd name="T4" fmla="*/ 0 w 49"/>
                          <a:gd name="T5" fmla="*/ 0 h 23"/>
                          <a:gd name="T6" fmla="*/ 0 w 49"/>
                          <a:gd name="T7" fmla="*/ 0 h 23"/>
                          <a:gd name="T8" fmla="*/ 0 w 49"/>
                          <a:gd name="T9" fmla="*/ 0 h 23"/>
                          <a:gd name="T10" fmla="*/ 0 w 49"/>
                          <a:gd name="T11" fmla="*/ 0 h 23"/>
                          <a:gd name="T12" fmla="*/ 0 60000 65536"/>
                          <a:gd name="T13" fmla="*/ 0 60000 65536"/>
                          <a:gd name="T14" fmla="*/ 0 60000 65536"/>
                          <a:gd name="T15" fmla="*/ 0 60000 65536"/>
                          <a:gd name="T16" fmla="*/ 0 60000 65536"/>
                          <a:gd name="T17" fmla="*/ 0 60000 65536"/>
                          <a:gd name="T18" fmla="*/ 0 w 49"/>
                          <a:gd name="T19" fmla="*/ 0 h 23"/>
                          <a:gd name="T20" fmla="*/ 49 w 4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49" h="23">
                            <a:moveTo>
                              <a:pt x="49" y="23"/>
                            </a:moveTo>
                            <a:lnTo>
                              <a:pt x="36" y="16"/>
                            </a:lnTo>
                            <a:lnTo>
                              <a:pt x="23" y="16"/>
                            </a:lnTo>
                            <a:lnTo>
                              <a:pt x="11" y="23"/>
                            </a:lnTo>
                            <a:lnTo>
                              <a:pt x="7" y="12"/>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45" name="Freeform 22">
                        <a:extLst>
                          <a:ext uri="{FF2B5EF4-FFF2-40B4-BE49-F238E27FC236}">
                            <a16:creationId xmlns:a16="http://schemas.microsoft.com/office/drawing/2014/main" id="{8DDD4AC3-53EC-4B0B-BB1A-C4EA85930139}"/>
                          </a:ext>
                        </a:extLst>
                      </p:cNvPr>
                      <p:cNvSpPr>
                        <a:spLocks/>
                      </p:cNvSpPr>
                      <p:nvPr/>
                    </p:nvSpPr>
                    <p:spPr bwMode="auto">
                      <a:xfrm>
                        <a:off x="2824" y="1257"/>
                        <a:ext cx="22" cy="5"/>
                      </a:xfrm>
                      <a:custGeom>
                        <a:avLst/>
                        <a:gdLst>
                          <a:gd name="T0" fmla="*/ 0 w 89"/>
                          <a:gd name="T1" fmla="*/ 0 h 20"/>
                          <a:gd name="T2" fmla="*/ 0 w 89"/>
                          <a:gd name="T3" fmla="*/ 0 h 20"/>
                          <a:gd name="T4" fmla="*/ 0 w 89"/>
                          <a:gd name="T5" fmla="*/ 0 h 20"/>
                          <a:gd name="T6" fmla="*/ 0 w 89"/>
                          <a:gd name="T7" fmla="*/ 0 h 20"/>
                          <a:gd name="T8" fmla="*/ 0 w 89"/>
                          <a:gd name="T9" fmla="*/ 0 h 20"/>
                          <a:gd name="T10" fmla="*/ 0 w 89"/>
                          <a:gd name="T11" fmla="*/ 0 h 20"/>
                          <a:gd name="T12" fmla="*/ 0 w 89"/>
                          <a:gd name="T13" fmla="*/ 0 h 20"/>
                          <a:gd name="T14" fmla="*/ 0 w 89"/>
                          <a:gd name="T15" fmla="*/ 0 h 20"/>
                          <a:gd name="T16" fmla="*/ 0 w 89"/>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
                          <a:gd name="T28" fmla="*/ 0 h 20"/>
                          <a:gd name="T29" fmla="*/ 89 w 89"/>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 h="20">
                            <a:moveTo>
                              <a:pt x="89" y="0"/>
                            </a:moveTo>
                            <a:lnTo>
                              <a:pt x="76" y="3"/>
                            </a:lnTo>
                            <a:lnTo>
                              <a:pt x="64" y="7"/>
                            </a:lnTo>
                            <a:lnTo>
                              <a:pt x="55" y="11"/>
                            </a:lnTo>
                            <a:lnTo>
                              <a:pt x="45" y="17"/>
                            </a:lnTo>
                            <a:lnTo>
                              <a:pt x="32" y="20"/>
                            </a:lnTo>
                            <a:lnTo>
                              <a:pt x="21" y="18"/>
                            </a:lnTo>
                            <a:lnTo>
                              <a:pt x="9" y="14"/>
                            </a:lnTo>
                            <a:lnTo>
                              <a:pt x="0" y="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grpSp>
            <p:grpSp>
              <p:nvGrpSpPr>
                <p:cNvPr id="92" name="Group 91">
                  <a:extLst>
                    <a:ext uri="{FF2B5EF4-FFF2-40B4-BE49-F238E27FC236}">
                      <a16:creationId xmlns:a16="http://schemas.microsoft.com/office/drawing/2014/main" id="{1BE93112-DCCC-4285-A8DC-2D92ABA46145}"/>
                    </a:ext>
                  </a:extLst>
                </p:cNvPr>
                <p:cNvGrpSpPr>
                  <a:grpSpLocks/>
                </p:cNvGrpSpPr>
                <p:nvPr/>
              </p:nvGrpSpPr>
              <p:grpSpPr bwMode="auto">
                <a:xfrm>
                  <a:off x="2769" y="1053"/>
                  <a:ext cx="108" cy="177"/>
                  <a:chOff x="2769" y="1053"/>
                  <a:chExt cx="108" cy="177"/>
                </a:xfrm>
              </p:grpSpPr>
              <p:grpSp>
                <p:nvGrpSpPr>
                  <p:cNvPr id="123" name="Group 122">
                    <a:extLst>
                      <a:ext uri="{FF2B5EF4-FFF2-40B4-BE49-F238E27FC236}">
                        <a16:creationId xmlns:a16="http://schemas.microsoft.com/office/drawing/2014/main" id="{2AD941CD-33F2-4D12-AA49-17C6F858BE31}"/>
                      </a:ext>
                    </a:extLst>
                  </p:cNvPr>
                  <p:cNvGrpSpPr>
                    <a:grpSpLocks/>
                  </p:cNvGrpSpPr>
                  <p:nvPr/>
                </p:nvGrpSpPr>
                <p:grpSpPr bwMode="auto">
                  <a:xfrm>
                    <a:off x="2769" y="1081"/>
                    <a:ext cx="91" cy="149"/>
                    <a:chOff x="2769" y="1081"/>
                    <a:chExt cx="91" cy="149"/>
                  </a:xfrm>
                </p:grpSpPr>
                <p:sp>
                  <p:nvSpPr>
                    <p:cNvPr id="125" name="Freeform 25">
                      <a:extLst>
                        <a:ext uri="{FF2B5EF4-FFF2-40B4-BE49-F238E27FC236}">
                          <a16:creationId xmlns:a16="http://schemas.microsoft.com/office/drawing/2014/main" id="{5C3F47EA-CAB5-4DCE-8D66-788285178ADB}"/>
                        </a:ext>
                      </a:extLst>
                    </p:cNvPr>
                    <p:cNvSpPr>
                      <a:spLocks/>
                    </p:cNvSpPr>
                    <p:nvPr/>
                  </p:nvSpPr>
                  <p:spPr bwMode="auto">
                    <a:xfrm>
                      <a:off x="2769" y="1081"/>
                      <a:ext cx="91" cy="149"/>
                    </a:xfrm>
                    <a:custGeom>
                      <a:avLst/>
                      <a:gdLst>
                        <a:gd name="T0" fmla="*/ 0 w 367"/>
                        <a:gd name="T1" fmla="*/ 0 h 597"/>
                        <a:gd name="T2" fmla="*/ 0 w 367"/>
                        <a:gd name="T3" fmla="*/ 1 h 597"/>
                        <a:gd name="T4" fmla="*/ 0 w 367"/>
                        <a:gd name="T5" fmla="*/ 1 h 597"/>
                        <a:gd name="T6" fmla="*/ 0 w 367"/>
                        <a:gd name="T7" fmla="*/ 1 h 597"/>
                        <a:gd name="T8" fmla="*/ 0 w 367"/>
                        <a:gd name="T9" fmla="*/ 1 h 597"/>
                        <a:gd name="T10" fmla="*/ 0 w 367"/>
                        <a:gd name="T11" fmla="*/ 2 h 597"/>
                        <a:gd name="T12" fmla="*/ 0 w 367"/>
                        <a:gd name="T13" fmla="*/ 2 h 597"/>
                        <a:gd name="T14" fmla="*/ 0 w 367"/>
                        <a:gd name="T15" fmla="*/ 2 h 597"/>
                        <a:gd name="T16" fmla="*/ 0 w 367"/>
                        <a:gd name="T17" fmla="*/ 2 h 597"/>
                        <a:gd name="T18" fmla="*/ 0 w 367"/>
                        <a:gd name="T19" fmla="*/ 2 h 597"/>
                        <a:gd name="T20" fmla="*/ 0 w 367"/>
                        <a:gd name="T21" fmla="*/ 2 h 597"/>
                        <a:gd name="T22" fmla="*/ 0 w 367"/>
                        <a:gd name="T23" fmla="*/ 2 h 597"/>
                        <a:gd name="T24" fmla="*/ 0 w 367"/>
                        <a:gd name="T25" fmla="*/ 2 h 597"/>
                        <a:gd name="T26" fmla="*/ 0 w 367"/>
                        <a:gd name="T27" fmla="*/ 2 h 597"/>
                        <a:gd name="T28" fmla="*/ 0 w 367"/>
                        <a:gd name="T29" fmla="*/ 2 h 597"/>
                        <a:gd name="T30" fmla="*/ 0 w 367"/>
                        <a:gd name="T31" fmla="*/ 2 h 597"/>
                        <a:gd name="T32" fmla="*/ 0 w 367"/>
                        <a:gd name="T33" fmla="*/ 2 h 597"/>
                        <a:gd name="T34" fmla="*/ 1 w 367"/>
                        <a:gd name="T35" fmla="*/ 2 h 597"/>
                        <a:gd name="T36" fmla="*/ 1 w 367"/>
                        <a:gd name="T37" fmla="*/ 2 h 597"/>
                        <a:gd name="T38" fmla="*/ 1 w 367"/>
                        <a:gd name="T39" fmla="*/ 2 h 597"/>
                        <a:gd name="T40" fmla="*/ 1 w 367"/>
                        <a:gd name="T41" fmla="*/ 2 h 597"/>
                        <a:gd name="T42" fmla="*/ 1 w 367"/>
                        <a:gd name="T43" fmla="*/ 1 h 597"/>
                        <a:gd name="T44" fmla="*/ 1 w 367"/>
                        <a:gd name="T45" fmla="*/ 1 h 597"/>
                        <a:gd name="T46" fmla="*/ 1 w 367"/>
                        <a:gd name="T47" fmla="*/ 1 h 597"/>
                        <a:gd name="T48" fmla="*/ 1 w 367"/>
                        <a:gd name="T49" fmla="*/ 1 h 597"/>
                        <a:gd name="T50" fmla="*/ 1 w 367"/>
                        <a:gd name="T51" fmla="*/ 1 h 597"/>
                        <a:gd name="T52" fmla="*/ 1 w 367"/>
                        <a:gd name="T53" fmla="*/ 1 h 597"/>
                        <a:gd name="T54" fmla="*/ 1 w 367"/>
                        <a:gd name="T55" fmla="*/ 1 h 597"/>
                        <a:gd name="T56" fmla="*/ 1 w 367"/>
                        <a:gd name="T57" fmla="*/ 1 h 597"/>
                        <a:gd name="T58" fmla="*/ 1 w 367"/>
                        <a:gd name="T59" fmla="*/ 1 h 597"/>
                        <a:gd name="T60" fmla="*/ 1 w 367"/>
                        <a:gd name="T61" fmla="*/ 1 h 597"/>
                        <a:gd name="T62" fmla="*/ 1 w 367"/>
                        <a:gd name="T63" fmla="*/ 1 h 597"/>
                        <a:gd name="T64" fmla="*/ 1 w 367"/>
                        <a:gd name="T65" fmla="*/ 1 h 597"/>
                        <a:gd name="T66" fmla="*/ 1 w 367"/>
                        <a:gd name="T67" fmla="*/ 1 h 597"/>
                        <a:gd name="T68" fmla="*/ 1 w 367"/>
                        <a:gd name="T69" fmla="*/ 1 h 597"/>
                        <a:gd name="T70" fmla="*/ 1 w 367"/>
                        <a:gd name="T71" fmla="*/ 1 h 597"/>
                        <a:gd name="T72" fmla="*/ 1 w 367"/>
                        <a:gd name="T73" fmla="*/ 1 h 597"/>
                        <a:gd name="T74" fmla="*/ 1 w 367"/>
                        <a:gd name="T75" fmla="*/ 1 h 597"/>
                        <a:gd name="T76" fmla="*/ 1 w 367"/>
                        <a:gd name="T77" fmla="*/ 1 h 597"/>
                        <a:gd name="T78" fmla="*/ 1 w 367"/>
                        <a:gd name="T79" fmla="*/ 1 h 597"/>
                        <a:gd name="T80" fmla="*/ 1 w 367"/>
                        <a:gd name="T81" fmla="*/ 1 h 597"/>
                        <a:gd name="T82" fmla="*/ 1 w 367"/>
                        <a:gd name="T83" fmla="*/ 1 h 597"/>
                        <a:gd name="T84" fmla="*/ 1 w 367"/>
                        <a:gd name="T85" fmla="*/ 1 h 597"/>
                        <a:gd name="T86" fmla="*/ 1 w 367"/>
                        <a:gd name="T87" fmla="*/ 1 h 597"/>
                        <a:gd name="T88" fmla="*/ 1 w 367"/>
                        <a:gd name="T89" fmla="*/ 0 h 597"/>
                        <a:gd name="T90" fmla="*/ 1 w 367"/>
                        <a:gd name="T91" fmla="*/ 0 h 597"/>
                        <a:gd name="T92" fmla="*/ 1 w 367"/>
                        <a:gd name="T93" fmla="*/ 0 h 597"/>
                        <a:gd name="T94" fmla="*/ 1 w 367"/>
                        <a:gd name="T95" fmla="*/ 0 h 597"/>
                        <a:gd name="T96" fmla="*/ 1 w 367"/>
                        <a:gd name="T97" fmla="*/ 0 h 597"/>
                        <a:gd name="T98" fmla="*/ 1 w 367"/>
                        <a:gd name="T99" fmla="*/ 0 h 597"/>
                        <a:gd name="T100" fmla="*/ 1 w 367"/>
                        <a:gd name="T101" fmla="*/ 0 h 597"/>
                        <a:gd name="T102" fmla="*/ 1 w 367"/>
                        <a:gd name="T103" fmla="*/ 0 h 597"/>
                        <a:gd name="T104" fmla="*/ 0 w 367"/>
                        <a:gd name="T105" fmla="*/ 0 h 597"/>
                        <a:gd name="T106" fmla="*/ 0 w 367"/>
                        <a:gd name="T107" fmla="*/ 0 h 597"/>
                        <a:gd name="T108" fmla="*/ 0 w 367"/>
                        <a:gd name="T109" fmla="*/ 0 h 597"/>
                        <a:gd name="T110" fmla="*/ 0 w 367"/>
                        <a:gd name="T111" fmla="*/ 0 h 597"/>
                        <a:gd name="T112" fmla="*/ 0 w 367"/>
                        <a:gd name="T113" fmla="*/ 0 h 597"/>
                        <a:gd name="T114" fmla="*/ 0 w 367"/>
                        <a:gd name="T115" fmla="*/ 0 h 597"/>
                        <a:gd name="T116" fmla="*/ 0 w 367"/>
                        <a:gd name="T117" fmla="*/ 0 h 597"/>
                        <a:gd name="T118" fmla="*/ 0 w 367"/>
                        <a:gd name="T119" fmla="*/ 0 h 59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67"/>
                        <a:gd name="T181" fmla="*/ 0 h 597"/>
                        <a:gd name="T182" fmla="*/ 367 w 367"/>
                        <a:gd name="T183" fmla="*/ 597 h 59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67" h="597">
                          <a:moveTo>
                            <a:pt x="11" y="162"/>
                          </a:moveTo>
                          <a:lnTo>
                            <a:pt x="3" y="198"/>
                          </a:lnTo>
                          <a:lnTo>
                            <a:pt x="0" y="235"/>
                          </a:lnTo>
                          <a:lnTo>
                            <a:pt x="9" y="316"/>
                          </a:lnTo>
                          <a:lnTo>
                            <a:pt x="16" y="385"/>
                          </a:lnTo>
                          <a:lnTo>
                            <a:pt x="33" y="427"/>
                          </a:lnTo>
                          <a:lnTo>
                            <a:pt x="51" y="478"/>
                          </a:lnTo>
                          <a:lnTo>
                            <a:pt x="63" y="505"/>
                          </a:lnTo>
                          <a:lnTo>
                            <a:pt x="77" y="539"/>
                          </a:lnTo>
                          <a:lnTo>
                            <a:pt x="89" y="566"/>
                          </a:lnTo>
                          <a:lnTo>
                            <a:pt x="101" y="585"/>
                          </a:lnTo>
                          <a:lnTo>
                            <a:pt x="113" y="594"/>
                          </a:lnTo>
                          <a:lnTo>
                            <a:pt x="126" y="597"/>
                          </a:lnTo>
                          <a:lnTo>
                            <a:pt x="140" y="592"/>
                          </a:lnTo>
                          <a:lnTo>
                            <a:pt x="150" y="593"/>
                          </a:lnTo>
                          <a:lnTo>
                            <a:pt x="158" y="590"/>
                          </a:lnTo>
                          <a:lnTo>
                            <a:pt x="170" y="574"/>
                          </a:lnTo>
                          <a:lnTo>
                            <a:pt x="186" y="540"/>
                          </a:lnTo>
                          <a:lnTo>
                            <a:pt x="199" y="499"/>
                          </a:lnTo>
                          <a:lnTo>
                            <a:pt x="210" y="462"/>
                          </a:lnTo>
                          <a:lnTo>
                            <a:pt x="214" y="429"/>
                          </a:lnTo>
                          <a:lnTo>
                            <a:pt x="222" y="406"/>
                          </a:lnTo>
                          <a:lnTo>
                            <a:pt x="236" y="376"/>
                          </a:lnTo>
                          <a:lnTo>
                            <a:pt x="251" y="354"/>
                          </a:lnTo>
                          <a:lnTo>
                            <a:pt x="237" y="341"/>
                          </a:lnTo>
                          <a:lnTo>
                            <a:pt x="220" y="332"/>
                          </a:lnTo>
                          <a:lnTo>
                            <a:pt x="234" y="314"/>
                          </a:lnTo>
                          <a:lnTo>
                            <a:pt x="236" y="297"/>
                          </a:lnTo>
                          <a:lnTo>
                            <a:pt x="240" y="286"/>
                          </a:lnTo>
                          <a:lnTo>
                            <a:pt x="250" y="274"/>
                          </a:lnTo>
                          <a:lnTo>
                            <a:pt x="256" y="279"/>
                          </a:lnTo>
                          <a:lnTo>
                            <a:pt x="264" y="283"/>
                          </a:lnTo>
                          <a:lnTo>
                            <a:pt x="272" y="295"/>
                          </a:lnTo>
                          <a:lnTo>
                            <a:pt x="276" y="311"/>
                          </a:lnTo>
                          <a:lnTo>
                            <a:pt x="281" y="317"/>
                          </a:lnTo>
                          <a:lnTo>
                            <a:pt x="293" y="318"/>
                          </a:lnTo>
                          <a:lnTo>
                            <a:pt x="301" y="313"/>
                          </a:lnTo>
                          <a:lnTo>
                            <a:pt x="307" y="302"/>
                          </a:lnTo>
                          <a:lnTo>
                            <a:pt x="315" y="269"/>
                          </a:lnTo>
                          <a:lnTo>
                            <a:pt x="330" y="248"/>
                          </a:lnTo>
                          <a:lnTo>
                            <a:pt x="341" y="236"/>
                          </a:lnTo>
                          <a:lnTo>
                            <a:pt x="344" y="221"/>
                          </a:lnTo>
                          <a:lnTo>
                            <a:pt x="335" y="189"/>
                          </a:lnTo>
                          <a:lnTo>
                            <a:pt x="328" y="171"/>
                          </a:lnTo>
                          <a:lnTo>
                            <a:pt x="336" y="149"/>
                          </a:lnTo>
                          <a:lnTo>
                            <a:pt x="354" y="130"/>
                          </a:lnTo>
                          <a:lnTo>
                            <a:pt x="367" y="113"/>
                          </a:lnTo>
                          <a:lnTo>
                            <a:pt x="358" y="73"/>
                          </a:lnTo>
                          <a:lnTo>
                            <a:pt x="337" y="40"/>
                          </a:lnTo>
                          <a:lnTo>
                            <a:pt x="287" y="13"/>
                          </a:lnTo>
                          <a:lnTo>
                            <a:pt x="235" y="0"/>
                          </a:lnTo>
                          <a:lnTo>
                            <a:pt x="181" y="5"/>
                          </a:lnTo>
                          <a:lnTo>
                            <a:pt x="122" y="25"/>
                          </a:lnTo>
                          <a:lnTo>
                            <a:pt x="104" y="46"/>
                          </a:lnTo>
                          <a:lnTo>
                            <a:pt x="95" y="66"/>
                          </a:lnTo>
                          <a:lnTo>
                            <a:pt x="87" y="95"/>
                          </a:lnTo>
                          <a:lnTo>
                            <a:pt x="80" y="108"/>
                          </a:lnTo>
                          <a:lnTo>
                            <a:pt x="40" y="131"/>
                          </a:lnTo>
                          <a:lnTo>
                            <a:pt x="23" y="146"/>
                          </a:lnTo>
                          <a:lnTo>
                            <a:pt x="11" y="162"/>
                          </a:lnTo>
                          <a:close/>
                        </a:path>
                      </a:pathLst>
                    </a:custGeom>
                    <a:solidFill>
                      <a:srgbClr val="E0A08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nvGrpSpPr>
                    <p:cNvPr id="126" name="Group 125">
                      <a:extLst>
                        <a:ext uri="{FF2B5EF4-FFF2-40B4-BE49-F238E27FC236}">
                          <a16:creationId xmlns:a16="http://schemas.microsoft.com/office/drawing/2014/main" id="{7BBD5966-F499-470F-8491-277936DB4063}"/>
                        </a:ext>
                      </a:extLst>
                    </p:cNvPr>
                    <p:cNvGrpSpPr>
                      <a:grpSpLocks/>
                    </p:cNvGrpSpPr>
                    <p:nvPr/>
                  </p:nvGrpSpPr>
                  <p:grpSpPr bwMode="auto">
                    <a:xfrm>
                      <a:off x="2780" y="1103"/>
                      <a:ext cx="71" cy="79"/>
                      <a:chOff x="2780" y="1103"/>
                      <a:chExt cx="71" cy="79"/>
                    </a:xfrm>
                  </p:grpSpPr>
                  <p:grpSp>
                    <p:nvGrpSpPr>
                      <p:cNvPr id="127" name="Group 126">
                        <a:extLst>
                          <a:ext uri="{FF2B5EF4-FFF2-40B4-BE49-F238E27FC236}">
                            <a16:creationId xmlns:a16="http://schemas.microsoft.com/office/drawing/2014/main" id="{DD479C4E-2224-49FE-84D8-76FC6DDD7E4E}"/>
                          </a:ext>
                        </a:extLst>
                      </p:cNvPr>
                      <p:cNvGrpSpPr>
                        <a:grpSpLocks/>
                      </p:cNvGrpSpPr>
                      <p:nvPr/>
                    </p:nvGrpSpPr>
                    <p:grpSpPr bwMode="auto">
                      <a:xfrm>
                        <a:off x="2780" y="1103"/>
                        <a:ext cx="71" cy="79"/>
                        <a:chOff x="2780" y="1103"/>
                        <a:chExt cx="71" cy="79"/>
                      </a:xfrm>
                    </p:grpSpPr>
                    <p:sp>
                      <p:nvSpPr>
                        <p:cNvPr id="129" name="Freeform 28">
                          <a:extLst>
                            <a:ext uri="{FF2B5EF4-FFF2-40B4-BE49-F238E27FC236}">
                              <a16:creationId xmlns:a16="http://schemas.microsoft.com/office/drawing/2014/main" id="{18DACB4C-7641-40A5-A9D5-F45EC92E054B}"/>
                            </a:ext>
                          </a:extLst>
                        </p:cNvPr>
                        <p:cNvSpPr>
                          <a:spLocks/>
                        </p:cNvSpPr>
                        <p:nvPr/>
                      </p:nvSpPr>
                      <p:spPr bwMode="auto">
                        <a:xfrm>
                          <a:off x="2780" y="1111"/>
                          <a:ext cx="21" cy="71"/>
                        </a:xfrm>
                        <a:custGeom>
                          <a:avLst/>
                          <a:gdLst>
                            <a:gd name="T0" fmla="*/ 0 w 86"/>
                            <a:gd name="T1" fmla="*/ 1 h 284"/>
                            <a:gd name="T2" fmla="*/ 0 w 86"/>
                            <a:gd name="T3" fmla="*/ 1 h 284"/>
                            <a:gd name="T4" fmla="*/ 0 w 86"/>
                            <a:gd name="T5" fmla="*/ 1 h 284"/>
                            <a:gd name="T6" fmla="*/ 0 w 86"/>
                            <a:gd name="T7" fmla="*/ 1 h 284"/>
                            <a:gd name="T8" fmla="*/ 0 w 86"/>
                            <a:gd name="T9" fmla="*/ 1 h 284"/>
                            <a:gd name="T10" fmla="*/ 0 w 86"/>
                            <a:gd name="T11" fmla="*/ 1 h 284"/>
                            <a:gd name="T12" fmla="*/ 0 w 86"/>
                            <a:gd name="T13" fmla="*/ 1 h 284"/>
                            <a:gd name="T14" fmla="*/ 0 w 86"/>
                            <a:gd name="T15" fmla="*/ 0 h 284"/>
                            <a:gd name="T16" fmla="*/ 0 w 86"/>
                            <a:gd name="T17" fmla="*/ 0 h 284"/>
                            <a:gd name="T18" fmla="*/ 0 w 86"/>
                            <a:gd name="T19" fmla="*/ 0 h 284"/>
                            <a:gd name="T20" fmla="*/ 0 w 86"/>
                            <a:gd name="T21" fmla="*/ 0 h 284"/>
                            <a:gd name="T22" fmla="*/ 0 w 86"/>
                            <a:gd name="T23" fmla="*/ 0 h 284"/>
                            <a:gd name="T24" fmla="*/ 0 w 86"/>
                            <a:gd name="T25" fmla="*/ 0 h 284"/>
                            <a:gd name="T26" fmla="*/ 0 w 86"/>
                            <a:gd name="T27" fmla="*/ 0 h 284"/>
                            <a:gd name="T28" fmla="*/ 0 w 86"/>
                            <a:gd name="T29" fmla="*/ 0 h 284"/>
                            <a:gd name="T30" fmla="*/ 0 w 86"/>
                            <a:gd name="T31" fmla="*/ 0 h 2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
                            <a:gd name="T49" fmla="*/ 0 h 284"/>
                            <a:gd name="T50" fmla="*/ 86 w 86"/>
                            <a:gd name="T51" fmla="*/ 284 h 2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 h="284">
                              <a:moveTo>
                                <a:pt x="3" y="284"/>
                              </a:moveTo>
                              <a:lnTo>
                                <a:pt x="14" y="256"/>
                              </a:lnTo>
                              <a:lnTo>
                                <a:pt x="21" y="237"/>
                              </a:lnTo>
                              <a:lnTo>
                                <a:pt x="17" y="203"/>
                              </a:lnTo>
                              <a:lnTo>
                                <a:pt x="7" y="172"/>
                              </a:lnTo>
                              <a:lnTo>
                                <a:pt x="0" y="137"/>
                              </a:lnTo>
                              <a:lnTo>
                                <a:pt x="3" y="108"/>
                              </a:lnTo>
                              <a:lnTo>
                                <a:pt x="20" y="79"/>
                              </a:lnTo>
                              <a:lnTo>
                                <a:pt x="37" y="59"/>
                              </a:lnTo>
                              <a:lnTo>
                                <a:pt x="62" y="41"/>
                              </a:lnTo>
                              <a:lnTo>
                                <a:pt x="86" y="32"/>
                              </a:lnTo>
                              <a:lnTo>
                                <a:pt x="72" y="31"/>
                              </a:lnTo>
                              <a:lnTo>
                                <a:pt x="63" y="27"/>
                              </a:lnTo>
                              <a:lnTo>
                                <a:pt x="57" y="21"/>
                              </a:lnTo>
                              <a:lnTo>
                                <a:pt x="53" y="8"/>
                              </a:lnTo>
                              <a:lnTo>
                                <a:pt x="55"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30" name="Freeform 29">
                          <a:extLst>
                            <a:ext uri="{FF2B5EF4-FFF2-40B4-BE49-F238E27FC236}">
                              <a16:creationId xmlns:a16="http://schemas.microsoft.com/office/drawing/2014/main" id="{E9703DC2-D6A8-431A-8303-09B5CF97E8E6}"/>
                            </a:ext>
                          </a:extLst>
                        </p:cNvPr>
                        <p:cNvSpPr>
                          <a:spLocks/>
                        </p:cNvSpPr>
                        <p:nvPr/>
                      </p:nvSpPr>
                      <p:spPr bwMode="auto">
                        <a:xfrm>
                          <a:off x="2810" y="1123"/>
                          <a:ext cx="25" cy="10"/>
                        </a:xfrm>
                        <a:custGeom>
                          <a:avLst/>
                          <a:gdLst>
                            <a:gd name="T0" fmla="*/ 0 w 100"/>
                            <a:gd name="T1" fmla="*/ 0 h 40"/>
                            <a:gd name="T2" fmla="*/ 0 w 100"/>
                            <a:gd name="T3" fmla="*/ 0 h 40"/>
                            <a:gd name="T4" fmla="*/ 0 w 100"/>
                            <a:gd name="T5" fmla="*/ 0 h 40"/>
                            <a:gd name="T6" fmla="*/ 0 w 100"/>
                            <a:gd name="T7" fmla="*/ 0 h 40"/>
                            <a:gd name="T8" fmla="*/ 0 w 100"/>
                            <a:gd name="T9" fmla="*/ 0 h 40"/>
                            <a:gd name="T10" fmla="*/ 1 w 100"/>
                            <a:gd name="T11" fmla="*/ 0 h 40"/>
                            <a:gd name="T12" fmla="*/ 1 w 100"/>
                            <a:gd name="T13" fmla="*/ 0 h 40"/>
                            <a:gd name="T14" fmla="*/ 1 w 100"/>
                            <a:gd name="T15" fmla="*/ 0 h 40"/>
                            <a:gd name="T16" fmla="*/ 1 w 100"/>
                            <a:gd name="T17" fmla="*/ 0 h 40"/>
                            <a:gd name="T18" fmla="*/ 0 w 100"/>
                            <a:gd name="T19" fmla="*/ 0 h 40"/>
                            <a:gd name="T20" fmla="*/ 0 w 100"/>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
                            <a:gd name="T34" fmla="*/ 0 h 40"/>
                            <a:gd name="T35" fmla="*/ 100 w 10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 h="40">
                              <a:moveTo>
                                <a:pt x="0" y="20"/>
                              </a:moveTo>
                              <a:lnTo>
                                <a:pt x="19" y="32"/>
                              </a:lnTo>
                              <a:lnTo>
                                <a:pt x="39" y="38"/>
                              </a:lnTo>
                              <a:lnTo>
                                <a:pt x="60" y="40"/>
                              </a:lnTo>
                              <a:lnTo>
                                <a:pt x="76" y="38"/>
                              </a:lnTo>
                              <a:lnTo>
                                <a:pt x="91" y="34"/>
                              </a:lnTo>
                              <a:lnTo>
                                <a:pt x="100" y="23"/>
                              </a:lnTo>
                              <a:lnTo>
                                <a:pt x="100" y="9"/>
                              </a:lnTo>
                              <a:lnTo>
                                <a:pt x="89" y="2"/>
                              </a:lnTo>
                              <a:lnTo>
                                <a:pt x="75" y="0"/>
                              </a:lnTo>
                              <a:lnTo>
                                <a:pt x="57" y="4"/>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31" name="Freeform 30">
                          <a:extLst>
                            <a:ext uri="{FF2B5EF4-FFF2-40B4-BE49-F238E27FC236}">
                              <a16:creationId xmlns:a16="http://schemas.microsoft.com/office/drawing/2014/main" id="{D67F8157-900B-4E20-B9BD-FBFDB0ACE9BD}"/>
                            </a:ext>
                          </a:extLst>
                        </p:cNvPr>
                        <p:cNvSpPr>
                          <a:spLocks/>
                        </p:cNvSpPr>
                        <p:nvPr/>
                      </p:nvSpPr>
                      <p:spPr bwMode="auto">
                        <a:xfrm>
                          <a:off x="2804" y="1145"/>
                          <a:ext cx="11" cy="15"/>
                        </a:xfrm>
                        <a:custGeom>
                          <a:avLst/>
                          <a:gdLst>
                            <a:gd name="T0" fmla="*/ 0 w 46"/>
                            <a:gd name="T1" fmla="*/ 0 h 59"/>
                            <a:gd name="T2" fmla="*/ 0 w 46"/>
                            <a:gd name="T3" fmla="*/ 0 h 59"/>
                            <a:gd name="T4" fmla="*/ 0 w 46"/>
                            <a:gd name="T5" fmla="*/ 0 h 59"/>
                            <a:gd name="T6" fmla="*/ 0 w 46"/>
                            <a:gd name="T7" fmla="*/ 0 h 59"/>
                            <a:gd name="T8" fmla="*/ 0 w 46"/>
                            <a:gd name="T9" fmla="*/ 0 h 59"/>
                            <a:gd name="T10" fmla="*/ 0 60000 65536"/>
                            <a:gd name="T11" fmla="*/ 0 60000 65536"/>
                            <a:gd name="T12" fmla="*/ 0 60000 65536"/>
                            <a:gd name="T13" fmla="*/ 0 60000 65536"/>
                            <a:gd name="T14" fmla="*/ 0 60000 65536"/>
                            <a:gd name="T15" fmla="*/ 0 w 46"/>
                            <a:gd name="T16" fmla="*/ 0 h 59"/>
                            <a:gd name="T17" fmla="*/ 46 w 46"/>
                            <a:gd name="T18" fmla="*/ 59 h 59"/>
                          </a:gdLst>
                          <a:ahLst/>
                          <a:cxnLst>
                            <a:cxn ang="T10">
                              <a:pos x="T0" y="T1"/>
                            </a:cxn>
                            <a:cxn ang="T11">
                              <a:pos x="T2" y="T3"/>
                            </a:cxn>
                            <a:cxn ang="T12">
                              <a:pos x="T4" y="T5"/>
                            </a:cxn>
                            <a:cxn ang="T13">
                              <a:pos x="T6" y="T7"/>
                            </a:cxn>
                            <a:cxn ang="T14">
                              <a:pos x="T8" y="T9"/>
                            </a:cxn>
                          </a:cxnLst>
                          <a:rect l="T15" t="T16" r="T17" b="T18"/>
                          <a:pathLst>
                            <a:path w="46" h="59">
                              <a:moveTo>
                                <a:pt x="46" y="0"/>
                              </a:moveTo>
                              <a:lnTo>
                                <a:pt x="27" y="8"/>
                              </a:lnTo>
                              <a:lnTo>
                                <a:pt x="13" y="21"/>
                              </a:lnTo>
                              <a:lnTo>
                                <a:pt x="3" y="41"/>
                              </a:lnTo>
                              <a:lnTo>
                                <a:pt x="0" y="5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32" name="Freeform 31">
                          <a:extLst>
                            <a:ext uri="{FF2B5EF4-FFF2-40B4-BE49-F238E27FC236}">
                              <a16:creationId xmlns:a16="http://schemas.microsoft.com/office/drawing/2014/main" id="{A5ED9D6E-2A83-40CA-8827-597B89D4A778}"/>
                            </a:ext>
                          </a:extLst>
                        </p:cNvPr>
                        <p:cNvSpPr>
                          <a:spLocks/>
                        </p:cNvSpPr>
                        <p:nvPr/>
                      </p:nvSpPr>
                      <p:spPr bwMode="auto">
                        <a:xfrm>
                          <a:off x="2829" y="1109"/>
                          <a:ext cx="9" cy="12"/>
                        </a:xfrm>
                        <a:custGeom>
                          <a:avLst/>
                          <a:gdLst>
                            <a:gd name="T0" fmla="*/ 0 w 37"/>
                            <a:gd name="T1" fmla="*/ 0 h 46"/>
                            <a:gd name="T2" fmla="*/ 0 w 37"/>
                            <a:gd name="T3" fmla="*/ 0 h 46"/>
                            <a:gd name="T4" fmla="*/ 0 w 37"/>
                            <a:gd name="T5" fmla="*/ 0 h 46"/>
                            <a:gd name="T6" fmla="*/ 0 w 37"/>
                            <a:gd name="T7" fmla="*/ 0 h 46"/>
                            <a:gd name="T8" fmla="*/ 0 w 37"/>
                            <a:gd name="T9" fmla="*/ 0 h 46"/>
                            <a:gd name="T10" fmla="*/ 0 60000 65536"/>
                            <a:gd name="T11" fmla="*/ 0 60000 65536"/>
                            <a:gd name="T12" fmla="*/ 0 60000 65536"/>
                            <a:gd name="T13" fmla="*/ 0 60000 65536"/>
                            <a:gd name="T14" fmla="*/ 0 60000 65536"/>
                            <a:gd name="T15" fmla="*/ 0 w 37"/>
                            <a:gd name="T16" fmla="*/ 0 h 46"/>
                            <a:gd name="T17" fmla="*/ 37 w 37"/>
                            <a:gd name="T18" fmla="*/ 46 h 46"/>
                          </a:gdLst>
                          <a:ahLst/>
                          <a:cxnLst>
                            <a:cxn ang="T10">
                              <a:pos x="T0" y="T1"/>
                            </a:cxn>
                            <a:cxn ang="T11">
                              <a:pos x="T2" y="T3"/>
                            </a:cxn>
                            <a:cxn ang="T12">
                              <a:pos x="T4" y="T5"/>
                            </a:cxn>
                            <a:cxn ang="T13">
                              <a:pos x="T6" y="T7"/>
                            </a:cxn>
                            <a:cxn ang="T14">
                              <a:pos x="T8" y="T9"/>
                            </a:cxn>
                          </a:cxnLst>
                          <a:rect l="T15" t="T16" r="T17" b="T18"/>
                          <a:pathLst>
                            <a:path w="37" h="46">
                              <a:moveTo>
                                <a:pt x="0" y="0"/>
                              </a:moveTo>
                              <a:lnTo>
                                <a:pt x="18" y="46"/>
                              </a:lnTo>
                              <a:lnTo>
                                <a:pt x="20" y="34"/>
                              </a:lnTo>
                              <a:lnTo>
                                <a:pt x="27" y="27"/>
                              </a:lnTo>
                              <a:lnTo>
                                <a:pt x="37" y="2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33" name="Freeform 32">
                          <a:extLst>
                            <a:ext uri="{FF2B5EF4-FFF2-40B4-BE49-F238E27FC236}">
                              <a16:creationId xmlns:a16="http://schemas.microsoft.com/office/drawing/2014/main" id="{D65D850C-6E5B-4AC4-90E9-71BDF8FC437F}"/>
                            </a:ext>
                          </a:extLst>
                        </p:cNvPr>
                        <p:cNvSpPr>
                          <a:spLocks/>
                        </p:cNvSpPr>
                        <p:nvPr/>
                      </p:nvSpPr>
                      <p:spPr bwMode="auto">
                        <a:xfrm>
                          <a:off x="2836" y="1119"/>
                          <a:ext cx="4" cy="4"/>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7" y="15"/>
                              </a:moveTo>
                              <a:lnTo>
                                <a:pt x="2" y="11"/>
                              </a:lnTo>
                              <a:lnTo>
                                <a:pt x="0" y="8"/>
                              </a:lnTo>
                              <a:lnTo>
                                <a:pt x="0" y="3"/>
                              </a:lnTo>
                              <a:lnTo>
                                <a:pt x="3" y="0"/>
                              </a:lnTo>
                              <a:lnTo>
                                <a:pt x="8" y="0"/>
                              </a:lnTo>
                              <a:lnTo>
                                <a:pt x="12" y="2"/>
                              </a:lnTo>
                              <a:lnTo>
                                <a:pt x="15" y="5"/>
                              </a:lnTo>
                              <a:lnTo>
                                <a:pt x="15" y="10"/>
                              </a:lnTo>
                              <a:lnTo>
                                <a:pt x="16" y="15"/>
                              </a:lnTo>
                              <a:lnTo>
                                <a:pt x="17" y="17"/>
                              </a:lnTo>
                              <a:lnTo>
                                <a:pt x="12" y="16"/>
                              </a:lnTo>
                              <a:lnTo>
                                <a:pt x="7" y="15"/>
                              </a:lnTo>
                              <a:close/>
                            </a:path>
                          </a:pathLst>
                        </a:custGeom>
                        <a:solidFill>
                          <a:srgbClr val="C0804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34" name="Freeform 33">
                          <a:extLst>
                            <a:ext uri="{FF2B5EF4-FFF2-40B4-BE49-F238E27FC236}">
                              <a16:creationId xmlns:a16="http://schemas.microsoft.com/office/drawing/2014/main" id="{FC6C63F1-842A-4C45-97BF-2C3C5474271C}"/>
                            </a:ext>
                          </a:extLst>
                        </p:cNvPr>
                        <p:cNvSpPr>
                          <a:spLocks/>
                        </p:cNvSpPr>
                        <p:nvPr/>
                      </p:nvSpPr>
                      <p:spPr bwMode="auto">
                        <a:xfrm>
                          <a:off x="2839" y="1103"/>
                          <a:ext cx="12" cy="20"/>
                        </a:xfrm>
                        <a:custGeom>
                          <a:avLst/>
                          <a:gdLst>
                            <a:gd name="T0" fmla="*/ 0 w 49"/>
                            <a:gd name="T1" fmla="*/ 0 h 80"/>
                            <a:gd name="T2" fmla="*/ 0 w 49"/>
                            <a:gd name="T3" fmla="*/ 0 h 80"/>
                            <a:gd name="T4" fmla="*/ 0 w 49"/>
                            <a:gd name="T5" fmla="*/ 0 h 80"/>
                            <a:gd name="T6" fmla="*/ 0 w 49"/>
                            <a:gd name="T7" fmla="*/ 0 h 80"/>
                            <a:gd name="T8" fmla="*/ 0 w 49"/>
                            <a:gd name="T9" fmla="*/ 0 h 80"/>
                            <a:gd name="T10" fmla="*/ 0 w 49"/>
                            <a:gd name="T11" fmla="*/ 0 h 80"/>
                            <a:gd name="T12" fmla="*/ 0 60000 65536"/>
                            <a:gd name="T13" fmla="*/ 0 60000 65536"/>
                            <a:gd name="T14" fmla="*/ 0 60000 65536"/>
                            <a:gd name="T15" fmla="*/ 0 60000 65536"/>
                            <a:gd name="T16" fmla="*/ 0 60000 65536"/>
                            <a:gd name="T17" fmla="*/ 0 60000 65536"/>
                            <a:gd name="T18" fmla="*/ 0 w 49"/>
                            <a:gd name="T19" fmla="*/ 0 h 80"/>
                            <a:gd name="T20" fmla="*/ 49 w 49"/>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49" h="80">
                              <a:moveTo>
                                <a:pt x="49" y="80"/>
                              </a:moveTo>
                              <a:lnTo>
                                <a:pt x="48" y="55"/>
                              </a:lnTo>
                              <a:lnTo>
                                <a:pt x="39" y="33"/>
                              </a:lnTo>
                              <a:lnTo>
                                <a:pt x="21" y="26"/>
                              </a:lnTo>
                              <a:lnTo>
                                <a:pt x="2" y="15"/>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35" name="Freeform 34">
                          <a:extLst>
                            <a:ext uri="{FF2B5EF4-FFF2-40B4-BE49-F238E27FC236}">
                              <a16:creationId xmlns:a16="http://schemas.microsoft.com/office/drawing/2014/main" id="{062BFE68-3E6A-4FCD-AAEC-A9516F1E20E7}"/>
                            </a:ext>
                          </a:extLst>
                        </p:cNvPr>
                        <p:cNvSpPr>
                          <a:spLocks/>
                        </p:cNvSpPr>
                        <p:nvPr/>
                      </p:nvSpPr>
                      <p:spPr bwMode="auto">
                        <a:xfrm>
                          <a:off x="2822" y="1131"/>
                          <a:ext cx="17" cy="19"/>
                        </a:xfrm>
                        <a:custGeom>
                          <a:avLst/>
                          <a:gdLst>
                            <a:gd name="T0" fmla="*/ 0 w 65"/>
                            <a:gd name="T1" fmla="*/ 0 h 75"/>
                            <a:gd name="T2" fmla="*/ 0 w 65"/>
                            <a:gd name="T3" fmla="*/ 0 h 75"/>
                            <a:gd name="T4" fmla="*/ 0 w 65"/>
                            <a:gd name="T5" fmla="*/ 0 h 75"/>
                            <a:gd name="T6" fmla="*/ 0 w 65"/>
                            <a:gd name="T7" fmla="*/ 0 h 75"/>
                            <a:gd name="T8" fmla="*/ 0 w 65"/>
                            <a:gd name="T9" fmla="*/ 0 h 75"/>
                            <a:gd name="T10" fmla="*/ 0 w 65"/>
                            <a:gd name="T11" fmla="*/ 0 h 75"/>
                            <a:gd name="T12" fmla="*/ 0 w 65"/>
                            <a:gd name="T13" fmla="*/ 0 h 75"/>
                            <a:gd name="T14" fmla="*/ 0 w 65"/>
                            <a:gd name="T15" fmla="*/ 0 h 75"/>
                            <a:gd name="T16" fmla="*/ 0 w 65"/>
                            <a:gd name="T17" fmla="*/ 0 h 75"/>
                            <a:gd name="T18" fmla="*/ 0 w 65"/>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75"/>
                            <a:gd name="T32" fmla="*/ 65 w 65"/>
                            <a:gd name="T33" fmla="*/ 75 h 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75">
                              <a:moveTo>
                                <a:pt x="34" y="72"/>
                              </a:moveTo>
                              <a:lnTo>
                                <a:pt x="21" y="75"/>
                              </a:lnTo>
                              <a:lnTo>
                                <a:pt x="8" y="74"/>
                              </a:lnTo>
                              <a:lnTo>
                                <a:pt x="0" y="65"/>
                              </a:lnTo>
                              <a:lnTo>
                                <a:pt x="1" y="50"/>
                              </a:lnTo>
                              <a:lnTo>
                                <a:pt x="12" y="40"/>
                              </a:lnTo>
                              <a:lnTo>
                                <a:pt x="32" y="31"/>
                              </a:lnTo>
                              <a:lnTo>
                                <a:pt x="48" y="20"/>
                              </a:lnTo>
                              <a:lnTo>
                                <a:pt x="58" y="13"/>
                              </a:lnTo>
                              <a:lnTo>
                                <a:pt x="65"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sp>
                    <p:nvSpPr>
                      <p:cNvPr id="128" name="Line 35">
                        <a:extLst>
                          <a:ext uri="{FF2B5EF4-FFF2-40B4-BE49-F238E27FC236}">
                            <a16:creationId xmlns:a16="http://schemas.microsoft.com/office/drawing/2014/main" id="{32CD95D7-53F9-409A-B63A-6BBFE1845BCD}"/>
                          </a:ext>
                        </a:extLst>
                      </p:cNvPr>
                      <p:cNvSpPr>
                        <a:spLocks noChangeShapeType="1"/>
                      </p:cNvSpPr>
                      <p:nvPr/>
                    </p:nvSpPr>
                    <p:spPr bwMode="auto">
                      <a:xfrm flipH="1" flipV="1">
                        <a:off x="2808" y="1151"/>
                        <a:ext cx="18"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endParaRPr lang="en-US" sz="1500"/>
                      </a:p>
                    </p:txBody>
                  </p:sp>
                </p:grpSp>
              </p:grpSp>
              <p:sp>
                <p:nvSpPr>
                  <p:cNvPr id="124" name="Freeform 36">
                    <a:extLst>
                      <a:ext uri="{FF2B5EF4-FFF2-40B4-BE49-F238E27FC236}">
                        <a16:creationId xmlns:a16="http://schemas.microsoft.com/office/drawing/2014/main" id="{197A2ADE-7275-42B0-9F5C-2E998C8EB494}"/>
                      </a:ext>
                    </a:extLst>
                  </p:cNvPr>
                  <p:cNvSpPr>
                    <a:spLocks/>
                  </p:cNvSpPr>
                  <p:nvPr/>
                </p:nvSpPr>
                <p:spPr bwMode="auto">
                  <a:xfrm>
                    <a:off x="2779" y="1053"/>
                    <a:ext cx="98" cy="63"/>
                  </a:xfrm>
                  <a:custGeom>
                    <a:avLst/>
                    <a:gdLst>
                      <a:gd name="T0" fmla="*/ 0 w 394"/>
                      <a:gd name="T1" fmla="*/ 1 h 251"/>
                      <a:gd name="T2" fmla="*/ 0 w 394"/>
                      <a:gd name="T3" fmla="*/ 1 h 251"/>
                      <a:gd name="T4" fmla="*/ 0 w 394"/>
                      <a:gd name="T5" fmla="*/ 1 h 251"/>
                      <a:gd name="T6" fmla="*/ 0 w 394"/>
                      <a:gd name="T7" fmla="*/ 1 h 251"/>
                      <a:gd name="T8" fmla="*/ 0 w 394"/>
                      <a:gd name="T9" fmla="*/ 1 h 251"/>
                      <a:gd name="T10" fmla="*/ 0 w 394"/>
                      <a:gd name="T11" fmla="*/ 1 h 251"/>
                      <a:gd name="T12" fmla="*/ 0 w 394"/>
                      <a:gd name="T13" fmla="*/ 1 h 251"/>
                      <a:gd name="T14" fmla="*/ 0 w 394"/>
                      <a:gd name="T15" fmla="*/ 1 h 251"/>
                      <a:gd name="T16" fmla="*/ 0 w 394"/>
                      <a:gd name="T17" fmla="*/ 1 h 251"/>
                      <a:gd name="T18" fmla="*/ 0 w 394"/>
                      <a:gd name="T19" fmla="*/ 1 h 251"/>
                      <a:gd name="T20" fmla="*/ 0 w 394"/>
                      <a:gd name="T21" fmla="*/ 1 h 251"/>
                      <a:gd name="T22" fmla="*/ 0 w 394"/>
                      <a:gd name="T23" fmla="*/ 1 h 251"/>
                      <a:gd name="T24" fmla="*/ 0 w 394"/>
                      <a:gd name="T25" fmla="*/ 1 h 251"/>
                      <a:gd name="T26" fmla="*/ 0 w 394"/>
                      <a:gd name="T27" fmla="*/ 1 h 251"/>
                      <a:gd name="T28" fmla="*/ 0 w 394"/>
                      <a:gd name="T29" fmla="*/ 1 h 251"/>
                      <a:gd name="T30" fmla="*/ 1 w 394"/>
                      <a:gd name="T31" fmla="*/ 1 h 251"/>
                      <a:gd name="T32" fmla="*/ 1 w 394"/>
                      <a:gd name="T33" fmla="*/ 1 h 251"/>
                      <a:gd name="T34" fmla="*/ 1 w 394"/>
                      <a:gd name="T35" fmla="*/ 1 h 251"/>
                      <a:gd name="T36" fmla="*/ 1 w 394"/>
                      <a:gd name="T37" fmla="*/ 1 h 251"/>
                      <a:gd name="T38" fmla="*/ 1 w 394"/>
                      <a:gd name="T39" fmla="*/ 1 h 251"/>
                      <a:gd name="T40" fmla="*/ 1 w 394"/>
                      <a:gd name="T41" fmla="*/ 1 h 251"/>
                      <a:gd name="T42" fmla="*/ 1 w 394"/>
                      <a:gd name="T43" fmla="*/ 1 h 251"/>
                      <a:gd name="T44" fmla="*/ 1 w 394"/>
                      <a:gd name="T45" fmla="*/ 1 h 251"/>
                      <a:gd name="T46" fmla="*/ 1 w 394"/>
                      <a:gd name="T47" fmla="*/ 1 h 251"/>
                      <a:gd name="T48" fmla="*/ 1 w 394"/>
                      <a:gd name="T49" fmla="*/ 1 h 251"/>
                      <a:gd name="T50" fmla="*/ 1 w 394"/>
                      <a:gd name="T51" fmla="*/ 1 h 251"/>
                      <a:gd name="T52" fmla="*/ 1 w 394"/>
                      <a:gd name="T53" fmla="*/ 1 h 251"/>
                      <a:gd name="T54" fmla="*/ 1 w 394"/>
                      <a:gd name="T55" fmla="*/ 1 h 251"/>
                      <a:gd name="T56" fmla="*/ 1 w 394"/>
                      <a:gd name="T57" fmla="*/ 1 h 251"/>
                      <a:gd name="T58" fmla="*/ 1 w 394"/>
                      <a:gd name="T59" fmla="*/ 1 h 251"/>
                      <a:gd name="T60" fmla="*/ 1 w 394"/>
                      <a:gd name="T61" fmla="*/ 1 h 251"/>
                      <a:gd name="T62" fmla="*/ 1 w 394"/>
                      <a:gd name="T63" fmla="*/ 1 h 251"/>
                      <a:gd name="T64" fmla="*/ 1 w 394"/>
                      <a:gd name="T65" fmla="*/ 1 h 251"/>
                      <a:gd name="T66" fmla="*/ 1 w 394"/>
                      <a:gd name="T67" fmla="*/ 1 h 251"/>
                      <a:gd name="T68" fmla="*/ 1 w 394"/>
                      <a:gd name="T69" fmla="*/ 1 h 251"/>
                      <a:gd name="T70" fmla="*/ 1 w 394"/>
                      <a:gd name="T71" fmla="*/ 1 h 251"/>
                      <a:gd name="T72" fmla="*/ 1 w 394"/>
                      <a:gd name="T73" fmla="*/ 1 h 251"/>
                      <a:gd name="T74" fmla="*/ 1 w 394"/>
                      <a:gd name="T75" fmla="*/ 1 h 251"/>
                      <a:gd name="T76" fmla="*/ 1 w 394"/>
                      <a:gd name="T77" fmla="*/ 1 h 251"/>
                      <a:gd name="T78" fmla="*/ 1 w 394"/>
                      <a:gd name="T79" fmla="*/ 1 h 251"/>
                      <a:gd name="T80" fmla="*/ 1 w 394"/>
                      <a:gd name="T81" fmla="*/ 1 h 251"/>
                      <a:gd name="T82" fmla="*/ 1 w 394"/>
                      <a:gd name="T83" fmla="*/ 0 h 251"/>
                      <a:gd name="T84" fmla="*/ 1 w 394"/>
                      <a:gd name="T85" fmla="*/ 0 h 251"/>
                      <a:gd name="T86" fmla="*/ 1 w 394"/>
                      <a:gd name="T87" fmla="*/ 0 h 251"/>
                      <a:gd name="T88" fmla="*/ 1 w 394"/>
                      <a:gd name="T89" fmla="*/ 0 h 251"/>
                      <a:gd name="T90" fmla="*/ 0 w 394"/>
                      <a:gd name="T91" fmla="*/ 0 h 251"/>
                      <a:gd name="T92" fmla="*/ 0 w 394"/>
                      <a:gd name="T93" fmla="*/ 0 h 251"/>
                      <a:gd name="T94" fmla="*/ 0 w 394"/>
                      <a:gd name="T95" fmla="*/ 0 h 251"/>
                      <a:gd name="T96" fmla="*/ 0 w 394"/>
                      <a:gd name="T97" fmla="*/ 0 h 251"/>
                      <a:gd name="T98" fmla="*/ 0 w 394"/>
                      <a:gd name="T99" fmla="*/ 0 h 251"/>
                      <a:gd name="T100" fmla="*/ 0 w 394"/>
                      <a:gd name="T101" fmla="*/ 0 h 251"/>
                      <a:gd name="T102" fmla="*/ 0 w 394"/>
                      <a:gd name="T103" fmla="*/ 0 h 251"/>
                      <a:gd name="T104" fmla="*/ 0 w 394"/>
                      <a:gd name="T105" fmla="*/ 0 h 251"/>
                      <a:gd name="T106" fmla="*/ 0 w 394"/>
                      <a:gd name="T107" fmla="*/ 0 h 251"/>
                      <a:gd name="T108" fmla="*/ 0 w 394"/>
                      <a:gd name="T109" fmla="*/ 1 h 251"/>
                      <a:gd name="T110" fmla="*/ 0 w 394"/>
                      <a:gd name="T111" fmla="*/ 1 h 251"/>
                      <a:gd name="T112" fmla="*/ 0 w 394"/>
                      <a:gd name="T113" fmla="*/ 1 h 251"/>
                      <a:gd name="T114" fmla="*/ 0 w 394"/>
                      <a:gd name="T115" fmla="*/ 1 h 251"/>
                      <a:gd name="T116" fmla="*/ 0 w 394"/>
                      <a:gd name="T117" fmla="*/ 1 h 251"/>
                      <a:gd name="T118" fmla="*/ 0 w 394"/>
                      <a:gd name="T119" fmla="*/ 1 h 251"/>
                      <a:gd name="T120" fmla="*/ 0 w 394"/>
                      <a:gd name="T121" fmla="*/ 1 h 251"/>
                      <a:gd name="T122" fmla="*/ 0 w 394"/>
                      <a:gd name="T123" fmla="*/ 1 h 2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4"/>
                      <a:gd name="T187" fmla="*/ 0 h 251"/>
                      <a:gd name="T188" fmla="*/ 394 w 394"/>
                      <a:gd name="T189" fmla="*/ 251 h 2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4" h="251">
                        <a:moveTo>
                          <a:pt x="14" y="251"/>
                        </a:moveTo>
                        <a:lnTo>
                          <a:pt x="40" y="238"/>
                        </a:lnTo>
                        <a:lnTo>
                          <a:pt x="55" y="219"/>
                        </a:lnTo>
                        <a:lnTo>
                          <a:pt x="64" y="193"/>
                        </a:lnTo>
                        <a:lnTo>
                          <a:pt x="69" y="169"/>
                        </a:lnTo>
                        <a:lnTo>
                          <a:pt x="79" y="152"/>
                        </a:lnTo>
                        <a:lnTo>
                          <a:pt x="94" y="141"/>
                        </a:lnTo>
                        <a:lnTo>
                          <a:pt x="112" y="135"/>
                        </a:lnTo>
                        <a:lnTo>
                          <a:pt x="129" y="139"/>
                        </a:lnTo>
                        <a:lnTo>
                          <a:pt x="143" y="151"/>
                        </a:lnTo>
                        <a:lnTo>
                          <a:pt x="153" y="171"/>
                        </a:lnTo>
                        <a:lnTo>
                          <a:pt x="147" y="194"/>
                        </a:lnTo>
                        <a:lnTo>
                          <a:pt x="133" y="226"/>
                        </a:lnTo>
                        <a:lnTo>
                          <a:pt x="164" y="234"/>
                        </a:lnTo>
                        <a:lnTo>
                          <a:pt x="167" y="219"/>
                        </a:lnTo>
                        <a:lnTo>
                          <a:pt x="183" y="206"/>
                        </a:lnTo>
                        <a:lnTo>
                          <a:pt x="196" y="190"/>
                        </a:lnTo>
                        <a:lnTo>
                          <a:pt x="203" y="176"/>
                        </a:lnTo>
                        <a:lnTo>
                          <a:pt x="206" y="163"/>
                        </a:lnTo>
                        <a:lnTo>
                          <a:pt x="216" y="169"/>
                        </a:lnTo>
                        <a:lnTo>
                          <a:pt x="230" y="173"/>
                        </a:lnTo>
                        <a:lnTo>
                          <a:pt x="243" y="175"/>
                        </a:lnTo>
                        <a:lnTo>
                          <a:pt x="254" y="173"/>
                        </a:lnTo>
                        <a:lnTo>
                          <a:pt x="264" y="171"/>
                        </a:lnTo>
                        <a:lnTo>
                          <a:pt x="273" y="184"/>
                        </a:lnTo>
                        <a:lnTo>
                          <a:pt x="286" y="201"/>
                        </a:lnTo>
                        <a:lnTo>
                          <a:pt x="304" y="216"/>
                        </a:lnTo>
                        <a:lnTo>
                          <a:pt x="319" y="225"/>
                        </a:lnTo>
                        <a:lnTo>
                          <a:pt x="338" y="233"/>
                        </a:lnTo>
                        <a:lnTo>
                          <a:pt x="360" y="235"/>
                        </a:lnTo>
                        <a:lnTo>
                          <a:pt x="377" y="230"/>
                        </a:lnTo>
                        <a:lnTo>
                          <a:pt x="391" y="214"/>
                        </a:lnTo>
                        <a:lnTo>
                          <a:pt x="394" y="196"/>
                        </a:lnTo>
                        <a:lnTo>
                          <a:pt x="388" y="180"/>
                        </a:lnTo>
                        <a:lnTo>
                          <a:pt x="379" y="157"/>
                        </a:lnTo>
                        <a:lnTo>
                          <a:pt x="373" y="136"/>
                        </a:lnTo>
                        <a:lnTo>
                          <a:pt x="366" y="123"/>
                        </a:lnTo>
                        <a:lnTo>
                          <a:pt x="347" y="106"/>
                        </a:lnTo>
                        <a:lnTo>
                          <a:pt x="330" y="100"/>
                        </a:lnTo>
                        <a:lnTo>
                          <a:pt x="313" y="97"/>
                        </a:lnTo>
                        <a:lnTo>
                          <a:pt x="302" y="99"/>
                        </a:lnTo>
                        <a:lnTo>
                          <a:pt x="288" y="73"/>
                        </a:lnTo>
                        <a:lnTo>
                          <a:pt x="268" y="51"/>
                        </a:lnTo>
                        <a:lnTo>
                          <a:pt x="233" y="28"/>
                        </a:lnTo>
                        <a:lnTo>
                          <a:pt x="189" y="10"/>
                        </a:lnTo>
                        <a:lnTo>
                          <a:pt x="145" y="0"/>
                        </a:lnTo>
                        <a:lnTo>
                          <a:pt x="113" y="4"/>
                        </a:lnTo>
                        <a:lnTo>
                          <a:pt x="106" y="15"/>
                        </a:lnTo>
                        <a:lnTo>
                          <a:pt x="98" y="25"/>
                        </a:lnTo>
                        <a:lnTo>
                          <a:pt x="82" y="35"/>
                        </a:lnTo>
                        <a:lnTo>
                          <a:pt x="61" y="45"/>
                        </a:lnTo>
                        <a:lnTo>
                          <a:pt x="45" y="54"/>
                        </a:lnTo>
                        <a:lnTo>
                          <a:pt x="34" y="65"/>
                        </a:lnTo>
                        <a:lnTo>
                          <a:pt x="24" y="82"/>
                        </a:lnTo>
                        <a:lnTo>
                          <a:pt x="16" y="99"/>
                        </a:lnTo>
                        <a:lnTo>
                          <a:pt x="14" y="117"/>
                        </a:lnTo>
                        <a:lnTo>
                          <a:pt x="8" y="139"/>
                        </a:lnTo>
                        <a:lnTo>
                          <a:pt x="2" y="163"/>
                        </a:lnTo>
                        <a:lnTo>
                          <a:pt x="0" y="191"/>
                        </a:lnTo>
                        <a:lnTo>
                          <a:pt x="1" y="213"/>
                        </a:lnTo>
                        <a:lnTo>
                          <a:pt x="6" y="234"/>
                        </a:lnTo>
                        <a:lnTo>
                          <a:pt x="14" y="251"/>
                        </a:lnTo>
                        <a:close/>
                      </a:path>
                    </a:pathLst>
                  </a:custGeom>
                  <a:solidFill>
                    <a:srgbClr val="A0A0A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nvGrpSpPr>
                <p:cNvPr id="93" name="Group 92">
                  <a:extLst>
                    <a:ext uri="{FF2B5EF4-FFF2-40B4-BE49-F238E27FC236}">
                      <a16:creationId xmlns:a16="http://schemas.microsoft.com/office/drawing/2014/main" id="{B1B9A969-A2AB-4A48-8B95-24721E14F04E}"/>
                    </a:ext>
                  </a:extLst>
                </p:cNvPr>
                <p:cNvGrpSpPr>
                  <a:grpSpLocks/>
                </p:cNvGrpSpPr>
                <p:nvPr/>
              </p:nvGrpSpPr>
              <p:grpSpPr bwMode="auto">
                <a:xfrm>
                  <a:off x="2439" y="1533"/>
                  <a:ext cx="184" cy="56"/>
                  <a:chOff x="2439" y="1533"/>
                  <a:chExt cx="184" cy="56"/>
                </a:xfrm>
              </p:grpSpPr>
              <p:sp>
                <p:nvSpPr>
                  <p:cNvPr id="121" name="Freeform 38">
                    <a:extLst>
                      <a:ext uri="{FF2B5EF4-FFF2-40B4-BE49-F238E27FC236}">
                        <a16:creationId xmlns:a16="http://schemas.microsoft.com/office/drawing/2014/main" id="{C22FA596-000E-4568-8C6E-B0FE53D95487}"/>
                      </a:ext>
                    </a:extLst>
                  </p:cNvPr>
                  <p:cNvSpPr>
                    <a:spLocks/>
                  </p:cNvSpPr>
                  <p:nvPr/>
                </p:nvSpPr>
                <p:spPr bwMode="auto">
                  <a:xfrm>
                    <a:off x="2439" y="1533"/>
                    <a:ext cx="181" cy="43"/>
                  </a:xfrm>
                  <a:custGeom>
                    <a:avLst/>
                    <a:gdLst>
                      <a:gd name="T0" fmla="*/ 2 w 723"/>
                      <a:gd name="T1" fmla="*/ 0 h 171"/>
                      <a:gd name="T2" fmla="*/ 2 w 723"/>
                      <a:gd name="T3" fmla="*/ 0 h 171"/>
                      <a:gd name="T4" fmla="*/ 2 w 723"/>
                      <a:gd name="T5" fmla="*/ 0 h 171"/>
                      <a:gd name="T6" fmla="*/ 2 w 723"/>
                      <a:gd name="T7" fmla="*/ 0 h 171"/>
                      <a:gd name="T8" fmla="*/ 2 w 723"/>
                      <a:gd name="T9" fmla="*/ 0 h 171"/>
                      <a:gd name="T10" fmla="*/ 2 w 723"/>
                      <a:gd name="T11" fmla="*/ 0 h 171"/>
                      <a:gd name="T12" fmla="*/ 3 w 723"/>
                      <a:gd name="T13" fmla="*/ 0 h 171"/>
                      <a:gd name="T14" fmla="*/ 3 w 723"/>
                      <a:gd name="T15" fmla="*/ 0 h 171"/>
                      <a:gd name="T16" fmla="*/ 3 w 723"/>
                      <a:gd name="T17" fmla="*/ 1 h 171"/>
                      <a:gd name="T18" fmla="*/ 3 w 723"/>
                      <a:gd name="T19" fmla="*/ 1 h 171"/>
                      <a:gd name="T20" fmla="*/ 3 w 723"/>
                      <a:gd name="T21" fmla="*/ 1 h 171"/>
                      <a:gd name="T22" fmla="*/ 3 w 723"/>
                      <a:gd name="T23" fmla="*/ 1 h 171"/>
                      <a:gd name="T24" fmla="*/ 3 w 723"/>
                      <a:gd name="T25" fmla="*/ 1 h 171"/>
                      <a:gd name="T26" fmla="*/ 2 w 723"/>
                      <a:gd name="T27" fmla="*/ 1 h 171"/>
                      <a:gd name="T28" fmla="*/ 2 w 723"/>
                      <a:gd name="T29" fmla="*/ 1 h 171"/>
                      <a:gd name="T30" fmla="*/ 1 w 723"/>
                      <a:gd name="T31" fmla="*/ 1 h 171"/>
                      <a:gd name="T32" fmla="*/ 1 w 723"/>
                      <a:gd name="T33" fmla="*/ 1 h 171"/>
                      <a:gd name="T34" fmla="*/ 1 w 723"/>
                      <a:gd name="T35" fmla="*/ 1 h 171"/>
                      <a:gd name="T36" fmla="*/ 1 w 723"/>
                      <a:gd name="T37" fmla="*/ 1 h 171"/>
                      <a:gd name="T38" fmla="*/ 0 w 723"/>
                      <a:gd name="T39" fmla="*/ 1 h 171"/>
                      <a:gd name="T40" fmla="*/ 0 w 723"/>
                      <a:gd name="T41" fmla="*/ 1 h 171"/>
                      <a:gd name="T42" fmla="*/ 0 w 723"/>
                      <a:gd name="T43" fmla="*/ 1 h 171"/>
                      <a:gd name="T44" fmla="*/ 0 w 723"/>
                      <a:gd name="T45" fmla="*/ 0 h 171"/>
                      <a:gd name="T46" fmla="*/ 0 w 723"/>
                      <a:gd name="T47" fmla="*/ 0 h 171"/>
                      <a:gd name="T48" fmla="*/ 0 w 723"/>
                      <a:gd name="T49" fmla="*/ 0 h 171"/>
                      <a:gd name="T50" fmla="*/ 0 w 723"/>
                      <a:gd name="T51" fmla="*/ 0 h 171"/>
                      <a:gd name="T52" fmla="*/ 1 w 723"/>
                      <a:gd name="T53" fmla="*/ 0 h 171"/>
                      <a:gd name="T54" fmla="*/ 1 w 723"/>
                      <a:gd name="T55" fmla="*/ 0 h 171"/>
                      <a:gd name="T56" fmla="*/ 1 w 723"/>
                      <a:gd name="T57" fmla="*/ 0 h 171"/>
                      <a:gd name="T58" fmla="*/ 1 w 723"/>
                      <a:gd name="T59" fmla="*/ 0 h 171"/>
                      <a:gd name="T60" fmla="*/ 1 w 723"/>
                      <a:gd name="T61" fmla="*/ 0 h 171"/>
                      <a:gd name="T62" fmla="*/ 2 w 723"/>
                      <a:gd name="T63" fmla="*/ 0 h 171"/>
                      <a:gd name="T64" fmla="*/ 2 w 723"/>
                      <a:gd name="T65" fmla="*/ 0 h 1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3"/>
                      <a:gd name="T100" fmla="*/ 0 h 171"/>
                      <a:gd name="T101" fmla="*/ 723 w 723"/>
                      <a:gd name="T102" fmla="*/ 171 h 1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3" h="171">
                        <a:moveTo>
                          <a:pt x="345" y="0"/>
                        </a:moveTo>
                        <a:lnTo>
                          <a:pt x="392" y="7"/>
                        </a:lnTo>
                        <a:lnTo>
                          <a:pt x="429" y="20"/>
                        </a:lnTo>
                        <a:lnTo>
                          <a:pt x="469" y="37"/>
                        </a:lnTo>
                        <a:lnTo>
                          <a:pt x="527" y="54"/>
                        </a:lnTo>
                        <a:lnTo>
                          <a:pt x="568" y="54"/>
                        </a:lnTo>
                        <a:lnTo>
                          <a:pt x="624" y="67"/>
                        </a:lnTo>
                        <a:lnTo>
                          <a:pt x="671" y="81"/>
                        </a:lnTo>
                        <a:lnTo>
                          <a:pt x="720" y="100"/>
                        </a:lnTo>
                        <a:lnTo>
                          <a:pt x="723" y="124"/>
                        </a:lnTo>
                        <a:lnTo>
                          <a:pt x="703" y="149"/>
                        </a:lnTo>
                        <a:lnTo>
                          <a:pt x="661" y="166"/>
                        </a:lnTo>
                        <a:lnTo>
                          <a:pt x="608" y="169"/>
                        </a:lnTo>
                        <a:lnTo>
                          <a:pt x="432" y="171"/>
                        </a:lnTo>
                        <a:lnTo>
                          <a:pt x="365" y="166"/>
                        </a:lnTo>
                        <a:lnTo>
                          <a:pt x="300" y="160"/>
                        </a:lnTo>
                        <a:lnTo>
                          <a:pt x="240" y="143"/>
                        </a:lnTo>
                        <a:lnTo>
                          <a:pt x="205" y="135"/>
                        </a:lnTo>
                        <a:lnTo>
                          <a:pt x="205" y="157"/>
                        </a:lnTo>
                        <a:lnTo>
                          <a:pt x="43" y="158"/>
                        </a:lnTo>
                        <a:lnTo>
                          <a:pt x="18" y="136"/>
                        </a:lnTo>
                        <a:lnTo>
                          <a:pt x="3" y="100"/>
                        </a:lnTo>
                        <a:lnTo>
                          <a:pt x="0" y="73"/>
                        </a:lnTo>
                        <a:lnTo>
                          <a:pt x="3" y="34"/>
                        </a:lnTo>
                        <a:lnTo>
                          <a:pt x="9" y="6"/>
                        </a:lnTo>
                        <a:lnTo>
                          <a:pt x="48" y="6"/>
                        </a:lnTo>
                        <a:lnTo>
                          <a:pt x="98" y="24"/>
                        </a:lnTo>
                        <a:lnTo>
                          <a:pt x="151" y="41"/>
                        </a:lnTo>
                        <a:lnTo>
                          <a:pt x="190" y="42"/>
                        </a:lnTo>
                        <a:lnTo>
                          <a:pt x="232" y="34"/>
                        </a:lnTo>
                        <a:lnTo>
                          <a:pt x="280" y="24"/>
                        </a:lnTo>
                        <a:lnTo>
                          <a:pt x="368" y="36"/>
                        </a:lnTo>
                        <a:lnTo>
                          <a:pt x="345" y="0"/>
                        </a:lnTo>
                        <a:close/>
                      </a:path>
                    </a:pathLst>
                  </a:custGeom>
                  <a:solidFill>
                    <a:srgbClr val="60606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22" name="Freeform 39">
                    <a:extLst>
                      <a:ext uri="{FF2B5EF4-FFF2-40B4-BE49-F238E27FC236}">
                        <a16:creationId xmlns:a16="http://schemas.microsoft.com/office/drawing/2014/main" id="{70E7BCFD-35AB-401B-99DE-C04967A94AA9}"/>
                      </a:ext>
                    </a:extLst>
                  </p:cNvPr>
                  <p:cNvSpPr>
                    <a:spLocks/>
                  </p:cNvSpPr>
                  <p:nvPr/>
                </p:nvSpPr>
                <p:spPr bwMode="auto">
                  <a:xfrm>
                    <a:off x="2442" y="1546"/>
                    <a:ext cx="181" cy="43"/>
                  </a:xfrm>
                  <a:custGeom>
                    <a:avLst/>
                    <a:gdLst>
                      <a:gd name="T0" fmla="*/ 2 w 723"/>
                      <a:gd name="T1" fmla="*/ 0 h 170"/>
                      <a:gd name="T2" fmla="*/ 2 w 723"/>
                      <a:gd name="T3" fmla="*/ 0 h 170"/>
                      <a:gd name="T4" fmla="*/ 2 w 723"/>
                      <a:gd name="T5" fmla="*/ 0 h 170"/>
                      <a:gd name="T6" fmla="*/ 2 w 723"/>
                      <a:gd name="T7" fmla="*/ 0 h 170"/>
                      <a:gd name="T8" fmla="*/ 2 w 723"/>
                      <a:gd name="T9" fmla="*/ 0 h 170"/>
                      <a:gd name="T10" fmla="*/ 2 w 723"/>
                      <a:gd name="T11" fmla="*/ 0 h 170"/>
                      <a:gd name="T12" fmla="*/ 3 w 723"/>
                      <a:gd name="T13" fmla="*/ 0 h 170"/>
                      <a:gd name="T14" fmla="*/ 3 w 723"/>
                      <a:gd name="T15" fmla="*/ 0 h 170"/>
                      <a:gd name="T16" fmla="*/ 3 w 723"/>
                      <a:gd name="T17" fmla="*/ 1 h 170"/>
                      <a:gd name="T18" fmla="*/ 3 w 723"/>
                      <a:gd name="T19" fmla="*/ 1 h 170"/>
                      <a:gd name="T20" fmla="*/ 3 w 723"/>
                      <a:gd name="T21" fmla="*/ 1 h 170"/>
                      <a:gd name="T22" fmla="*/ 3 w 723"/>
                      <a:gd name="T23" fmla="*/ 1 h 170"/>
                      <a:gd name="T24" fmla="*/ 3 w 723"/>
                      <a:gd name="T25" fmla="*/ 1 h 170"/>
                      <a:gd name="T26" fmla="*/ 2 w 723"/>
                      <a:gd name="T27" fmla="*/ 1 h 170"/>
                      <a:gd name="T28" fmla="*/ 2 w 723"/>
                      <a:gd name="T29" fmla="*/ 1 h 170"/>
                      <a:gd name="T30" fmla="*/ 1 w 723"/>
                      <a:gd name="T31" fmla="*/ 1 h 170"/>
                      <a:gd name="T32" fmla="*/ 1 w 723"/>
                      <a:gd name="T33" fmla="*/ 1 h 170"/>
                      <a:gd name="T34" fmla="*/ 1 w 723"/>
                      <a:gd name="T35" fmla="*/ 1 h 170"/>
                      <a:gd name="T36" fmla="*/ 1 w 723"/>
                      <a:gd name="T37" fmla="*/ 1 h 170"/>
                      <a:gd name="T38" fmla="*/ 0 w 723"/>
                      <a:gd name="T39" fmla="*/ 1 h 170"/>
                      <a:gd name="T40" fmla="*/ 0 w 723"/>
                      <a:gd name="T41" fmla="*/ 1 h 170"/>
                      <a:gd name="T42" fmla="*/ 0 w 723"/>
                      <a:gd name="T43" fmla="*/ 1 h 170"/>
                      <a:gd name="T44" fmla="*/ 0 w 723"/>
                      <a:gd name="T45" fmla="*/ 0 h 170"/>
                      <a:gd name="T46" fmla="*/ 0 w 723"/>
                      <a:gd name="T47" fmla="*/ 0 h 170"/>
                      <a:gd name="T48" fmla="*/ 0 w 723"/>
                      <a:gd name="T49" fmla="*/ 0 h 170"/>
                      <a:gd name="T50" fmla="*/ 0 w 723"/>
                      <a:gd name="T51" fmla="*/ 0 h 170"/>
                      <a:gd name="T52" fmla="*/ 1 w 723"/>
                      <a:gd name="T53" fmla="*/ 0 h 170"/>
                      <a:gd name="T54" fmla="*/ 1 w 723"/>
                      <a:gd name="T55" fmla="*/ 0 h 170"/>
                      <a:gd name="T56" fmla="*/ 1 w 723"/>
                      <a:gd name="T57" fmla="*/ 0 h 170"/>
                      <a:gd name="T58" fmla="*/ 1 w 723"/>
                      <a:gd name="T59" fmla="*/ 0 h 170"/>
                      <a:gd name="T60" fmla="*/ 1 w 723"/>
                      <a:gd name="T61" fmla="*/ 0 h 170"/>
                      <a:gd name="T62" fmla="*/ 2 w 723"/>
                      <a:gd name="T63" fmla="*/ 0 h 170"/>
                      <a:gd name="T64" fmla="*/ 2 w 723"/>
                      <a:gd name="T65" fmla="*/ 0 h 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3"/>
                      <a:gd name="T100" fmla="*/ 0 h 170"/>
                      <a:gd name="T101" fmla="*/ 723 w 723"/>
                      <a:gd name="T102" fmla="*/ 170 h 1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3" h="170">
                        <a:moveTo>
                          <a:pt x="345" y="0"/>
                        </a:moveTo>
                        <a:lnTo>
                          <a:pt x="392" y="7"/>
                        </a:lnTo>
                        <a:lnTo>
                          <a:pt x="429" y="21"/>
                        </a:lnTo>
                        <a:lnTo>
                          <a:pt x="469" y="38"/>
                        </a:lnTo>
                        <a:lnTo>
                          <a:pt x="527" y="55"/>
                        </a:lnTo>
                        <a:lnTo>
                          <a:pt x="567" y="55"/>
                        </a:lnTo>
                        <a:lnTo>
                          <a:pt x="624" y="67"/>
                        </a:lnTo>
                        <a:lnTo>
                          <a:pt x="671" y="81"/>
                        </a:lnTo>
                        <a:lnTo>
                          <a:pt x="720" y="100"/>
                        </a:lnTo>
                        <a:lnTo>
                          <a:pt x="723" y="123"/>
                        </a:lnTo>
                        <a:lnTo>
                          <a:pt x="703" y="148"/>
                        </a:lnTo>
                        <a:lnTo>
                          <a:pt x="661" y="164"/>
                        </a:lnTo>
                        <a:lnTo>
                          <a:pt x="608" y="169"/>
                        </a:lnTo>
                        <a:lnTo>
                          <a:pt x="432" y="170"/>
                        </a:lnTo>
                        <a:lnTo>
                          <a:pt x="364" y="165"/>
                        </a:lnTo>
                        <a:lnTo>
                          <a:pt x="301" y="159"/>
                        </a:lnTo>
                        <a:lnTo>
                          <a:pt x="240" y="143"/>
                        </a:lnTo>
                        <a:lnTo>
                          <a:pt x="205" y="135"/>
                        </a:lnTo>
                        <a:lnTo>
                          <a:pt x="205" y="155"/>
                        </a:lnTo>
                        <a:lnTo>
                          <a:pt x="43" y="156"/>
                        </a:lnTo>
                        <a:lnTo>
                          <a:pt x="18" y="136"/>
                        </a:lnTo>
                        <a:lnTo>
                          <a:pt x="3" y="100"/>
                        </a:lnTo>
                        <a:lnTo>
                          <a:pt x="0" y="73"/>
                        </a:lnTo>
                        <a:lnTo>
                          <a:pt x="3" y="34"/>
                        </a:lnTo>
                        <a:lnTo>
                          <a:pt x="9" y="6"/>
                        </a:lnTo>
                        <a:lnTo>
                          <a:pt x="48" y="6"/>
                        </a:lnTo>
                        <a:lnTo>
                          <a:pt x="98" y="24"/>
                        </a:lnTo>
                        <a:lnTo>
                          <a:pt x="151" y="41"/>
                        </a:lnTo>
                        <a:lnTo>
                          <a:pt x="190" y="42"/>
                        </a:lnTo>
                        <a:lnTo>
                          <a:pt x="232" y="34"/>
                        </a:lnTo>
                        <a:lnTo>
                          <a:pt x="280" y="24"/>
                        </a:lnTo>
                        <a:lnTo>
                          <a:pt x="367" y="37"/>
                        </a:lnTo>
                        <a:lnTo>
                          <a:pt x="345" y="0"/>
                        </a:lnTo>
                        <a:close/>
                      </a:path>
                    </a:pathLst>
                  </a:custGeom>
                  <a:solidFill>
                    <a:srgbClr val="80808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nvGrpSpPr>
                <p:cNvPr id="94" name="Group 93">
                  <a:extLst>
                    <a:ext uri="{FF2B5EF4-FFF2-40B4-BE49-F238E27FC236}">
                      <a16:creationId xmlns:a16="http://schemas.microsoft.com/office/drawing/2014/main" id="{17574097-2121-4CD7-9B1E-975CB1F3845F}"/>
                    </a:ext>
                  </a:extLst>
                </p:cNvPr>
                <p:cNvGrpSpPr>
                  <a:grpSpLocks/>
                </p:cNvGrpSpPr>
                <p:nvPr/>
              </p:nvGrpSpPr>
              <p:grpSpPr bwMode="auto">
                <a:xfrm>
                  <a:off x="2387" y="1039"/>
                  <a:ext cx="144" cy="522"/>
                  <a:chOff x="2387" y="1039"/>
                  <a:chExt cx="144" cy="522"/>
                </a:xfrm>
              </p:grpSpPr>
              <p:sp>
                <p:nvSpPr>
                  <p:cNvPr id="119" name="Freeform 41">
                    <a:extLst>
                      <a:ext uri="{FF2B5EF4-FFF2-40B4-BE49-F238E27FC236}">
                        <a16:creationId xmlns:a16="http://schemas.microsoft.com/office/drawing/2014/main" id="{82B9B51D-3255-4007-932D-E20C71EF03B5}"/>
                      </a:ext>
                    </a:extLst>
                  </p:cNvPr>
                  <p:cNvSpPr>
                    <a:spLocks/>
                  </p:cNvSpPr>
                  <p:nvPr/>
                </p:nvSpPr>
                <p:spPr bwMode="auto">
                  <a:xfrm>
                    <a:off x="2387" y="1039"/>
                    <a:ext cx="144" cy="522"/>
                  </a:xfrm>
                  <a:custGeom>
                    <a:avLst/>
                    <a:gdLst>
                      <a:gd name="T0" fmla="*/ 1 w 575"/>
                      <a:gd name="T1" fmla="*/ 0 h 2088"/>
                      <a:gd name="T2" fmla="*/ 1 w 575"/>
                      <a:gd name="T3" fmla="*/ 0 h 2088"/>
                      <a:gd name="T4" fmla="*/ 1 w 575"/>
                      <a:gd name="T5" fmla="*/ 1 h 2088"/>
                      <a:gd name="T6" fmla="*/ 1 w 575"/>
                      <a:gd name="T7" fmla="*/ 1 h 2088"/>
                      <a:gd name="T8" fmla="*/ 2 w 575"/>
                      <a:gd name="T9" fmla="*/ 2 h 2088"/>
                      <a:gd name="T10" fmla="*/ 2 w 575"/>
                      <a:gd name="T11" fmla="*/ 2 h 2088"/>
                      <a:gd name="T12" fmla="*/ 2 w 575"/>
                      <a:gd name="T13" fmla="*/ 3 h 2088"/>
                      <a:gd name="T14" fmla="*/ 2 w 575"/>
                      <a:gd name="T15" fmla="*/ 4 h 2088"/>
                      <a:gd name="T16" fmla="*/ 2 w 575"/>
                      <a:gd name="T17" fmla="*/ 4 h 2088"/>
                      <a:gd name="T18" fmla="*/ 2 w 575"/>
                      <a:gd name="T19" fmla="*/ 5 h 2088"/>
                      <a:gd name="T20" fmla="*/ 2 w 575"/>
                      <a:gd name="T21" fmla="*/ 5 h 2088"/>
                      <a:gd name="T22" fmla="*/ 2 w 575"/>
                      <a:gd name="T23" fmla="*/ 5 h 2088"/>
                      <a:gd name="T24" fmla="*/ 2 w 575"/>
                      <a:gd name="T25" fmla="*/ 5 h 2088"/>
                      <a:gd name="T26" fmla="*/ 2 w 575"/>
                      <a:gd name="T27" fmla="*/ 6 h 2088"/>
                      <a:gd name="T28" fmla="*/ 2 w 575"/>
                      <a:gd name="T29" fmla="*/ 6 h 2088"/>
                      <a:gd name="T30" fmla="*/ 2 w 575"/>
                      <a:gd name="T31" fmla="*/ 7 h 2088"/>
                      <a:gd name="T32" fmla="*/ 2 w 575"/>
                      <a:gd name="T33" fmla="*/ 7 h 2088"/>
                      <a:gd name="T34" fmla="*/ 2 w 575"/>
                      <a:gd name="T35" fmla="*/ 7 h 2088"/>
                      <a:gd name="T36" fmla="*/ 2 w 575"/>
                      <a:gd name="T37" fmla="*/ 8 h 2088"/>
                      <a:gd name="T38" fmla="*/ 2 w 575"/>
                      <a:gd name="T39" fmla="*/ 8 h 2088"/>
                      <a:gd name="T40" fmla="*/ 2 w 575"/>
                      <a:gd name="T41" fmla="*/ 8 h 2088"/>
                      <a:gd name="T42" fmla="*/ 2 w 575"/>
                      <a:gd name="T43" fmla="*/ 8 h 2088"/>
                      <a:gd name="T44" fmla="*/ 1 w 575"/>
                      <a:gd name="T45" fmla="*/ 8 h 2088"/>
                      <a:gd name="T46" fmla="*/ 1 w 575"/>
                      <a:gd name="T47" fmla="*/ 7 h 2088"/>
                      <a:gd name="T48" fmla="*/ 1 w 575"/>
                      <a:gd name="T49" fmla="*/ 7 h 2088"/>
                      <a:gd name="T50" fmla="*/ 1 w 575"/>
                      <a:gd name="T51" fmla="*/ 7 h 2088"/>
                      <a:gd name="T52" fmla="*/ 1 w 575"/>
                      <a:gd name="T53" fmla="*/ 7 h 2088"/>
                      <a:gd name="T54" fmla="*/ 1 w 575"/>
                      <a:gd name="T55" fmla="*/ 6 h 2088"/>
                      <a:gd name="T56" fmla="*/ 1 w 575"/>
                      <a:gd name="T57" fmla="*/ 6 h 2088"/>
                      <a:gd name="T58" fmla="*/ 1 w 575"/>
                      <a:gd name="T59" fmla="*/ 6 h 2088"/>
                      <a:gd name="T60" fmla="*/ 1 w 575"/>
                      <a:gd name="T61" fmla="*/ 5 h 2088"/>
                      <a:gd name="T62" fmla="*/ 1 w 575"/>
                      <a:gd name="T63" fmla="*/ 5 h 2088"/>
                      <a:gd name="T64" fmla="*/ 1 w 575"/>
                      <a:gd name="T65" fmla="*/ 5 h 2088"/>
                      <a:gd name="T66" fmla="*/ 1 w 575"/>
                      <a:gd name="T67" fmla="*/ 4 h 2088"/>
                      <a:gd name="T68" fmla="*/ 1 w 575"/>
                      <a:gd name="T69" fmla="*/ 4 h 2088"/>
                      <a:gd name="T70" fmla="*/ 0 w 575"/>
                      <a:gd name="T71" fmla="*/ 3 h 2088"/>
                      <a:gd name="T72" fmla="*/ 0 w 575"/>
                      <a:gd name="T73" fmla="*/ 3 h 2088"/>
                      <a:gd name="T74" fmla="*/ 0 w 575"/>
                      <a:gd name="T75" fmla="*/ 3 h 2088"/>
                      <a:gd name="T76" fmla="*/ 0 w 575"/>
                      <a:gd name="T77" fmla="*/ 2 h 2088"/>
                      <a:gd name="T78" fmla="*/ 0 w 575"/>
                      <a:gd name="T79" fmla="*/ 2 h 2088"/>
                      <a:gd name="T80" fmla="*/ 0 w 575"/>
                      <a:gd name="T81" fmla="*/ 1 h 2088"/>
                      <a:gd name="T82" fmla="*/ 0 w 575"/>
                      <a:gd name="T83" fmla="*/ 1 h 2088"/>
                      <a:gd name="T84" fmla="*/ 0 w 575"/>
                      <a:gd name="T85" fmla="*/ 1 h 2088"/>
                      <a:gd name="T86" fmla="*/ 0 w 575"/>
                      <a:gd name="T87" fmla="*/ 1 h 2088"/>
                      <a:gd name="T88" fmla="*/ 0 w 575"/>
                      <a:gd name="T89" fmla="*/ 0 h 2088"/>
                      <a:gd name="T90" fmla="*/ 0 w 575"/>
                      <a:gd name="T91" fmla="*/ 0 h 2088"/>
                      <a:gd name="T92" fmla="*/ 1 w 575"/>
                      <a:gd name="T93" fmla="*/ 0 h 2088"/>
                      <a:gd name="T94" fmla="*/ 1 w 575"/>
                      <a:gd name="T95" fmla="*/ 0 h 2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5"/>
                      <a:gd name="T145" fmla="*/ 0 h 2088"/>
                      <a:gd name="T146" fmla="*/ 575 w 575"/>
                      <a:gd name="T147" fmla="*/ 2088 h 20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5" h="2088">
                        <a:moveTo>
                          <a:pt x="163" y="0"/>
                        </a:moveTo>
                        <a:lnTo>
                          <a:pt x="223" y="89"/>
                        </a:lnTo>
                        <a:lnTo>
                          <a:pt x="270" y="171"/>
                        </a:lnTo>
                        <a:lnTo>
                          <a:pt x="291" y="231"/>
                        </a:lnTo>
                        <a:lnTo>
                          <a:pt x="411" y="491"/>
                        </a:lnTo>
                        <a:lnTo>
                          <a:pt x="459" y="647"/>
                        </a:lnTo>
                        <a:lnTo>
                          <a:pt x="466" y="796"/>
                        </a:lnTo>
                        <a:lnTo>
                          <a:pt x="473" y="1006"/>
                        </a:lnTo>
                        <a:lnTo>
                          <a:pt x="480" y="1123"/>
                        </a:lnTo>
                        <a:lnTo>
                          <a:pt x="504" y="1214"/>
                        </a:lnTo>
                        <a:lnTo>
                          <a:pt x="516" y="1293"/>
                        </a:lnTo>
                        <a:lnTo>
                          <a:pt x="514" y="1368"/>
                        </a:lnTo>
                        <a:lnTo>
                          <a:pt x="496" y="1423"/>
                        </a:lnTo>
                        <a:lnTo>
                          <a:pt x="487" y="1490"/>
                        </a:lnTo>
                        <a:lnTo>
                          <a:pt x="493" y="1598"/>
                        </a:lnTo>
                        <a:lnTo>
                          <a:pt x="497" y="1783"/>
                        </a:lnTo>
                        <a:lnTo>
                          <a:pt x="507" y="1871"/>
                        </a:lnTo>
                        <a:lnTo>
                          <a:pt x="536" y="1952"/>
                        </a:lnTo>
                        <a:lnTo>
                          <a:pt x="575" y="2034"/>
                        </a:lnTo>
                        <a:lnTo>
                          <a:pt x="500" y="2061"/>
                        </a:lnTo>
                        <a:lnTo>
                          <a:pt x="418" y="2088"/>
                        </a:lnTo>
                        <a:lnTo>
                          <a:pt x="358" y="2082"/>
                        </a:lnTo>
                        <a:lnTo>
                          <a:pt x="235" y="2054"/>
                        </a:lnTo>
                        <a:lnTo>
                          <a:pt x="220" y="1955"/>
                        </a:lnTo>
                        <a:lnTo>
                          <a:pt x="210" y="1870"/>
                        </a:lnTo>
                        <a:lnTo>
                          <a:pt x="216" y="1811"/>
                        </a:lnTo>
                        <a:lnTo>
                          <a:pt x="226" y="1729"/>
                        </a:lnTo>
                        <a:lnTo>
                          <a:pt x="216" y="1654"/>
                        </a:lnTo>
                        <a:lnTo>
                          <a:pt x="189" y="1579"/>
                        </a:lnTo>
                        <a:lnTo>
                          <a:pt x="170" y="1524"/>
                        </a:lnTo>
                        <a:lnTo>
                          <a:pt x="163" y="1435"/>
                        </a:lnTo>
                        <a:lnTo>
                          <a:pt x="149" y="1389"/>
                        </a:lnTo>
                        <a:lnTo>
                          <a:pt x="136" y="1218"/>
                        </a:lnTo>
                        <a:lnTo>
                          <a:pt x="115" y="1082"/>
                        </a:lnTo>
                        <a:lnTo>
                          <a:pt x="101" y="979"/>
                        </a:lnTo>
                        <a:lnTo>
                          <a:pt x="81" y="938"/>
                        </a:lnTo>
                        <a:lnTo>
                          <a:pt x="59" y="826"/>
                        </a:lnTo>
                        <a:lnTo>
                          <a:pt x="44" y="695"/>
                        </a:lnTo>
                        <a:lnTo>
                          <a:pt x="50" y="578"/>
                        </a:lnTo>
                        <a:lnTo>
                          <a:pt x="46" y="503"/>
                        </a:lnTo>
                        <a:lnTo>
                          <a:pt x="26" y="408"/>
                        </a:lnTo>
                        <a:lnTo>
                          <a:pt x="19" y="319"/>
                        </a:lnTo>
                        <a:lnTo>
                          <a:pt x="10" y="213"/>
                        </a:lnTo>
                        <a:lnTo>
                          <a:pt x="0" y="123"/>
                        </a:lnTo>
                        <a:lnTo>
                          <a:pt x="16" y="73"/>
                        </a:lnTo>
                        <a:lnTo>
                          <a:pt x="47" y="38"/>
                        </a:lnTo>
                        <a:lnTo>
                          <a:pt x="97" y="10"/>
                        </a:lnTo>
                        <a:lnTo>
                          <a:pt x="163" y="0"/>
                        </a:lnTo>
                        <a:close/>
                      </a:path>
                    </a:pathLst>
                  </a:custGeom>
                  <a:solidFill>
                    <a:srgbClr val="0000FF"/>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20" name="Freeform 42">
                    <a:extLst>
                      <a:ext uri="{FF2B5EF4-FFF2-40B4-BE49-F238E27FC236}">
                        <a16:creationId xmlns:a16="http://schemas.microsoft.com/office/drawing/2014/main" id="{D9807C4C-3E96-42DF-A4EC-E1DF6A6AA798}"/>
                      </a:ext>
                    </a:extLst>
                  </p:cNvPr>
                  <p:cNvSpPr>
                    <a:spLocks/>
                  </p:cNvSpPr>
                  <p:nvPr/>
                </p:nvSpPr>
                <p:spPr bwMode="auto">
                  <a:xfrm>
                    <a:off x="2406" y="1184"/>
                    <a:ext cx="35" cy="216"/>
                  </a:xfrm>
                  <a:custGeom>
                    <a:avLst/>
                    <a:gdLst>
                      <a:gd name="T0" fmla="*/ 0 w 142"/>
                      <a:gd name="T1" fmla="*/ 3 h 864"/>
                      <a:gd name="T2" fmla="*/ 0 w 142"/>
                      <a:gd name="T3" fmla="*/ 3 h 864"/>
                      <a:gd name="T4" fmla="*/ 0 w 142"/>
                      <a:gd name="T5" fmla="*/ 3 h 864"/>
                      <a:gd name="T6" fmla="*/ 0 w 142"/>
                      <a:gd name="T7" fmla="*/ 3 h 864"/>
                      <a:gd name="T8" fmla="*/ 0 w 142"/>
                      <a:gd name="T9" fmla="*/ 2 h 864"/>
                      <a:gd name="T10" fmla="*/ 0 w 142"/>
                      <a:gd name="T11" fmla="*/ 2 h 864"/>
                      <a:gd name="T12" fmla="*/ 0 w 142"/>
                      <a:gd name="T13" fmla="*/ 2 h 864"/>
                      <a:gd name="T14" fmla="*/ 0 w 142"/>
                      <a:gd name="T15" fmla="*/ 2 h 864"/>
                      <a:gd name="T16" fmla="*/ 0 w 142"/>
                      <a:gd name="T17" fmla="*/ 2 h 864"/>
                      <a:gd name="T18" fmla="*/ 0 w 142"/>
                      <a:gd name="T19" fmla="*/ 2 h 864"/>
                      <a:gd name="T20" fmla="*/ 0 w 142"/>
                      <a:gd name="T21" fmla="*/ 1 h 864"/>
                      <a:gd name="T22" fmla="*/ 0 w 142"/>
                      <a:gd name="T23" fmla="*/ 1 h 864"/>
                      <a:gd name="T24" fmla="*/ 0 w 142"/>
                      <a:gd name="T25" fmla="*/ 1 h 864"/>
                      <a:gd name="T26" fmla="*/ 0 w 142"/>
                      <a:gd name="T27" fmla="*/ 1 h 864"/>
                      <a:gd name="T28" fmla="*/ 0 w 142"/>
                      <a:gd name="T29" fmla="*/ 0 h 864"/>
                      <a:gd name="T30" fmla="*/ 0 w 142"/>
                      <a:gd name="T31" fmla="*/ 0 h 8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2"/>
                      <a:gd name="T49" fmla="*/ 0 h 864"/>
                      <a:gd name="T50" fmla="*/ 142 w 142"/>
                      <a:gd name="T51" fmla="*/ 864 h 8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2" h="864">
                        <a:moveTo>
                          <a:pt x="109" y="864"/>
                        </a:moveTo>
                        <a:lnTo>
                          <a:pt x="109" y="749"/>
                        </a:lnTo>
                        <a:lnTo>
                          <a:pt x="129" y="688"/>
                        </a:lnTo>
                        <a:lnTo>
                          <a:pt x="142" y="633"/>
                        </a:lnTo>
                        <a:lnTo>
                          <a:pt x="109" y="573"/>
                        </a:lnTo>
                        <a:lnTo>
                          <a:pt x="109" y="545"/>
                        </a:lnTo>
                        <a:lnTo>
                          <a:pt x="96" y="498"/>
                        </a:lnTo>
                        <a:lnTo>
                          <a:pt x="75" y="455"/>
                        </a:lnTo>
                        <a:lnTo>
                          <a:pt x="82" y="394"/>
                        </a:lnTo>
                        <a:lnTo>
                          <a:pt x="55" y="360"/>
                        </a:lnTo>
                        <a:lnTo>
                          <a:pt x="41" y="298"/>
                        </a:lnTo>
                        <a:lnTo>
                          <a:pt x="41" y="231"/>
                        </a:lnTo>
                        <a:lnTo>
                          <a:pt x="34" y="163"/>
                        </a:lnTo>
                        <a:lnTo>
                          <a:pt x="14" y="95"/>
                        </a:lnTo>
                        <a:lnTo>
                          <a:pt x="0" y="21"/>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nvGrpSpPr>
                <p:cNvPr id="95" name="Group 94">
                  <a:extLst>
                    <a:ext uri="{FF2B5EF4-FFF2-40B4-BE49-F238E27FC236}">
                      <a16:creationId xmlns:a16="http://schemas.microsoft.com/office/drawing/2014/main" id="{33E7018D-D61D-4F70-89CB-2C59479A5828}"/>
                    </a:ext>
                  </a:extLst>
                </p:cNvPr>
                <p:cNvGrpSpPr>
                  <a:grpSpLocks/>
                </p:cNvGrpSpPr>
                <p:nvPr/>
              </p:nvGrpSpPr>
              <p:grpSpPr bwMode="auto">
                <a:xfrm>
                  <a:off x="2415" y="1010"/>
                  <a:ext cx="369" cy="338"/>
                  <a:chOff x="2415" y="1010"/>
                  <a:chExt cx="369" cy="338"/>
                </a:xfrm>
              </p:grpSpPr>
              <p:sp>
                <p:nvSpPr>
                  <p:cNvPr id="96" name="Freeform 44">
                    <a:extLst>
                      <a:ext uri="{FF2B5EF4-FFF2-40B4-BE49-F238E27FC236}">
                        <a16:creationId xmlns:a16="http://schemas.microsoft.com/office/drawing/2014/main" id="{31920BE7-62E7-411B-B344-ADDD0CB1E697}"/>
                      </a:ext>
                    </a:extLst>
                  </p:cNvPr>
                  <p:cNvSpPr>
                    <a:spLocks/>
                  </p:cNvSpPr>
                  <p:nvPr/>
                </p:nvSpPr>
                <p:spPr bwMode="auto">
                  <a:xfrm>
                    <a:off x="2639" y="1196"/>
                    <a:ext cx="135" cy="75"/>
                  </a:xfrm>
                  <a:custGeom>
                    <a:avLst/>
                    <a:gdLst>
                      <a:gd name="T0" fmla="*/ 2 w 542"/>
                      <a:gd name="T1" fmla="*/ 0 h 302"/>
                      <a:gd name="T2" fmla="*/ 2 w 542"/>
                      <a:gd name="T3" fmla="*/ 0 h 302"/>
                      <a:gd name="T4" fmla="*/ 2 w 542"/>
                      <a:gd name="T5" fmla="*/ 0 h 302"/>
                      <a:gd name="T6" fmla="*/ 2 w 542"/>
                      <a:gd name="T7" fmla="*/ 0 h 302"/>
                      <a:gd name="T8" fmla="*/ 2 w 542"/>
                      <a:gd name="T9" fmla="*/ 0 h 302"/>
                      <a:gd name="T10" fmla="*/ 2 w 542"/>
                      <a:gd name="T11" fmla="*/ 1 h 302"/>
                      <a:gd name="T12" fmla="*/ 2 w 542"/>
                      <a:gd name="T13" fmla="*/ 1 h 302"/>
                      <a:gd name="T14" fmla="*/ 1 w 542"/>
                      <a:gd name="T15" fmla="*/ 1 h 302"/>
                      <a:gd name="T16" fmla="*/ 1 w 542"/>
                      <a:gd name="T17" fmla="*/ 1 h 302"/>
                      <a:gd name="T18" fmla="*/ 1 w 542"/>
                      <a:gd name="T19" fmla="*/ 1 h 302"/>
                      <a:gd name="T20" fmla="*/ 1 w 542"/>
                      <a:gd name="T21" fmla="*/ 1 h 302"/>
                      <a:gd name="T22" fmla="*/ 0 w 542"/>
                      <a:gd name="T23" fmla="*/ 1 h 302"/>
                      <a:gd name="T24" fmla="*/ 0 w 542"/>
                      <a:gd name="T25" fmla="*/ 1 h 302"/>
                      <a:gd name="T26" fmla="*/ 0 w 542"/>
                      <a:gd name="T27" fmla="*/ 1 h 302"/>
                      <a:gd name="T28" fmla="*/ 0 w 542"/>
                      <a:gd name="T29" fmla="*/ 1 h 302"/>
                      <a:gd name="T30" fmla="*/ 1 w 542"/>
                      <a:gd name="T31" fmla="*/ 1 h 302"/>
                      <a:gd name="T32" fmla="*/ 1 w 542"/>
                      <a:gd name="T33" fmla="*/ 1 h 302"/>
                      <a:gd name="T34" fmla="*/ 1 w 542"/>
                      <a:gd name="T35" fmla="*/ 1 h 302"/>
                      <a:gd name="T36" fmla="*/ 1 w 542"/>
                      <a:gd name="T37" fmla="*/ 0 h 302"/>
                      <a:gd name="T38" fmla="*/ 2 w 542"/>
                      <a:gd name="T39" fmla="*/ 0 h 3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2"/>
                      <a:gd name="T61" fmla="*/ 0 h 302"/>
                      <a:gd name="T62" fmla="*/ 542 w 542"/>
                      <a:gd name="T63" fmla="*/ 302 h 3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2" h="302">
                        <a:moveTo>
                          <a:pt x="460" y="0"/>
                        </a:moveTo>
                        <a:lnTo>
                          <a:pt x="535" y="54"/>
                        </a:lnTo>
                        <a:lnTo>
                          <a:pt x="542" y="81"/>
                        </a:lnTo>
                        <a:lnTo>
                          <a:pt x="537" y="122"/>
                        </a:lnTo>
                        <a:lnTo>
                          <a:pt x="523" y="156"/>
                        </a:lnTo>
                        <a:lnTo>
                          <a:pt x="501" y="188"/>
                        </a:lnTo>
                        <a:lnTo>
                          <a:pt x="458" y="221"/>
                        </a:lnTo>
                        <a:lnTo>
                          <a:pt x="403" y="250"/>
                        </a:lnTo>
                        <a:lnTo>
                          <a:pt x="333" y="279"/>
                        </a:lnTo>
                        <a:lnTo>
                          <a:pt x="265" y="297"/>
                        </a:lnTo>
                        <a:lnTo>
                          <a:pt x="190" y="302"/>
                        </a:lnTo>
                        <a:lnTo>
                          <a:pt x="129" y="298"/>
                        </a:lnTo>
                        <a:lnTo>
                          <a:pt x="68" y="271"/>
                        </a:lnTo>
                        <a:lnTo>
                          <a:pt x="0" y="238"/>
                        </a:lnTo>
                        <a:lnTo>
                          <a:pt x="95" y="257"/>
                        </a:lnTo>
                        <a:lnTo>
                          <a:pt x="196" y="264"/>
                        </a:lnTo>
                        <a:lnTo>
                          <a:pt x="272" y="238"/>
                        </a:lnTo>
                        <a:lnTo>
                          <a:pt x="359" y="197"/>
                        </a:lnTo>
                        <a:lnTo>
                          <a:pt x="420" y="135"/>
                        </a:lnTo>
                        <a:lnTo>
                          <a:pt x="460" y="0"/>
                        </a:lnTo>
                        <a:close/>
                      </a:path>
                    </a:pathLst>
                  </a:custGeom>
                  <a:solidFill>
                    <a:srgbClr val="00008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97" name="Freeform 45">
                    <a:extLst>
                      <a:ext uri="{FF2B5EF4-FFF2-40B4-BE49-F238E27FC236}">
                        <a16:creationId xmlns:a16="http://schemas.microsoft.com/office/drawing/2014/main" id="{7FDCDC87-0630-45F7-8FA9-ACC0299E6FC2}"/>
                      </a:ext>
                    </a:extLst>
                  </p:cNvPr>
                  <p:cNvSpPr>
                    <a:spLocks/>
                  </p:cNvSpPr>
                  <p:nvPr/>
                </p:nvSpPr>
                <p:spPr bwMode="auto">
                  <a:xfrm>
                    <a:off x="2727" y="1196"/>
                    <a:ext cx="57" cy="57"/>
                  </a:xfrm>
                  <a:custGeom>
                    <a:avLst/>
                    <a:gdLst>
                      <a:gd name="T0" fmla="*/ 1 w 231"/>
                      <a:gd name="T1" fmla="*/ 0 h 230"/>
                      <a:gd name="T2" fmla="*/ 1 w 231"/>
                      <a:gd name="T3" fmla="*/ 0 h 230"/>
                      <a:gd name="T4" fmla="*/ 1 w 231"/>
                      <a:gd name="T5" fmla="*/ 0 h 230"/>
                      <a:gd name="T6" fmla="*/ 1 w 231"/>
                      <a:gd name="T7" fmla="*/ 0 h 230"/>
                      <a:gd name="T8" fmla="*/ 1 w 231"/>
                      <a:gd name="T9" fmla="*/ 0 h 230"/>
                      <a:gd name="T10" fmla="*/ 1 w 231"/>
                      <a:gd name="T11" fmla="*/ 0 h 230"/>
                      <a:gd name="T12" fmla="*/ 0 w 231"/>
                      <a:gd name="T13" fmla="*/ 0 h 230"/>
                      <a:gd name="T14" fmla="*/ 0 w 231"/>
                      <a:gd name="T15" fmla="*/ 0 h 230"/>
                      <a:gd name="T16" fmla="*/ 0 w 231"/>
                      <a:gd name="T17" fmla="*/ 1 h 230"/>
                      <a:gd name="T18" fmla="*/ 0 w 231"/>
                      <a:gd name="T19" fmla="*/ 1 h 230"/>
                      <a:gd name="T20" fmla="*/ 0 w 231"/>
                      <a:gd name="T21" fmla="*/ 1 h 230"/>
                      <a:gd name="T22" fmla="*/ 0 w 231"/>
                      <a:gd name="T23" fmla="*/ 1 h 230"/>
                      <a:gd name="T24" fmla="*/ 0 w 231"/>
                      <a:gd name="T25" fmla="*/ 0 h 230"/>
                      <a:gd name="T26" fmla="*/ 0 w 231"/>
                      <a:gd name="T27" fmla="*/ 0 h 230"/>
                      <a:gd name="T28" fmla="*/ 0 w 231"/>
                      <a:gd name="T29" fmla="*/ 0 h 230"/>
                      <a:gd name="T30" fmla="*/ 0 w 231"/>
                      <a:gd name="T31" fmla="*/ 0 h 230"/>
                      <a:gd name="T32" fmla="*/ 0 w 231"/>
                      <a:gd name="T33" fmla="*/ 0 h 230"/>
                      <a:gd name="T34" fmla="*/ 0 w 231"/>
                      <a:gd name="T35" fmla="*/ 0 h 230"/>
                      <a:gd name="T36" fmla="*/ 1 w 231"/>
                      <a:gd name="T37" fmla="*/ 0 h 2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1"/>
                      <a:gd name="T58" fmla="*/ 0 h 230"/>
                      <a:gd name="T59" fmla="*/ 231 w 231"/>
                      <a:gd name="T60" fmla="*/ 230 h 2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1" h="230">
                        <a:moveTo>
                          <a:pt x="178" y="6"/>
                        </a:moveTo>
                        <a:lnTo>
                          <a:pt x="216" y="0"/>
                        </a:lnTo>
                        <a:lnTo>
                          <a:pt x="227" y="13"/>
                        </a:lnTo>
                        <a:lnTo>
                          <a:pt x="231" y="35"/>
                        </a:lnTo>
                        <a:lnTo>
                          <a:pt x="220" y="66"/>
                        </a:lnTo>
                        <a:lnTo>
                          <a:pt x="196" y="81"/>
                        </a:lnTo>
                        <a:lnTo>
                          <a:pt x="169" y="84"/>
                        </a:lnTo>
                        <a:lnTo>
                          <a:pt x="142" y="149"/>
                        </a:lnTo>
                        <a:lnTo>
                          <a:pt x="80" y="191"/>
                        </a:lnTo>
                        <a:lnTo>
                          <a:pt x="39" y="216"/>
                        </a:lnTo>
                        <a:lnTo>
                          <a:pt x="0" y="230"/>
                        </a:lnTo>
                        <a:lnTo>
                          <a:pt x="47" y="175"/>
                        </a:lnTo>
                        <a:lnTo>
                          <a:pt x="77" y="145"/>
                        </a:lnTo>
                        <a:lnTo>
                          <a:pt x="103" y="106"/>
                        </a:lnTo>
                        <a:lnTo>
                          <a:pt x="145" y="55"/>
                        </a:lnTo>
                        <a:lnTo>
                          <a:pt x="158" y="44"/>
                        </a:lnTo>
                        <a:lnTo>
                          <a:pt x="163" y="31"/>
                        </a:lnTo>
                        <a:lnTo>
                          <a:pt x="167" y="19"/>
                        </a:lnTo>
                        <a:lnTo>
                          <a:pt x="178" y="6"/>
                        </a:lnTo>
                        <a:close/>
                      </a:path>
                    </a:pathLst>
                  </a:custGeom>
                  <a:solidFill>
                    <a:srgbClr val="FF000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nvGrpSpPr>
                  <p:cNvPr id="98" name="Group 97">
                    <a:extLst>
                      <a:ext uri="{FF2B5EF4-FFF2-40B4-BE49-F238E27FC236}">
                        <a16:creationId xmlns:a16="http://schemas.microsoft.com/office/drawing/2014/main" id="{F0074370-7EFF-4F04-A372-75F951DC45F7}"/>
                      </a:ext>
                    </a:extLst>
                  </p:cNvPr>
                  <p:cNvGrpSpPr>
                    <a:grpSpLocks/>
                  </p:cNvGrpSpPr>
                  <p:nvPr/>
                </p:nvGrpSpPr>
                <p:grpSpPr bwMode="auto">
                  <a:xfrm>
                    <a:off x="2415" y="1010"/>
                    <a:ext cx="366" cy="338"/>
                    <a:chOff x="2415" y="1010"/>
                    <a:chExt cx="366" cy="338"/>
                  </a:xfrm>
                </p:grpSpPr>
                <p:grpSp>
                  <p:nvGrpSpPr>
                    <p:cNvPr id="99" name="Group 98">
                      <a:extLst>
                        <a:ext uri="{FF2B5EF4-FFF2-40B4-BE49-F238E27FC236}">
                          <a16:creationId xmlns:a16="http://schemas.microsoft.com/office/drawing/2014/main" id="{060429AD-5753-45C1-B2CE-4571711C1834}"/>
                        </a:ext>
                      </a:extLst>
                    </p:cNvPr>
                    <p:cNvGrpSpPr>
                      <a:grpSpLocks/>
                    </p:cNvGrpSpPr>
                    <p:nvPr/>
                  </p:nvGrpSpPr>
                  <p:grpSpPr bwMode="auto">
                    <a:xfrm>
                      <a:off x="2415" y="1010"/>
                      <a:ext cx="366" cy="338"/>
                      <a:chOff x="2415" y="1010"/>
                      <a:chExt cx="366" cy="338"/>
                    </a:xfrm>
                  </p:grpSpPr>
                  <p:grpSp>
                    <p:nvGrpSpPr>
                      <p:cNvPr id="111" name="Group 110">
                        <a:extLst>
                          <a:ext uri="{FF2B5EF4-FFF2-40B4-BE49-F238E27FC236}">
                            <a16:creationId xmlns:a16="http://schemas.microsoft.com/office/drawing/2014/main" id="{9BE9417A-00CE-4E61-92BD-71AE3B85B09B}"/>
                          </a:ext>
                        </a:extLst>
                      </p:cNvPr>
                      <p:cNvGrpSpPr>
                        <a:grpSpLocks/>
                      </p:cNvGrpSpPr>
                      <p:nvPr/>
                    </p:nvGrpSpPr>
                    <p:grpSpPr bwMode="auto">
                      <a:xfrm>
                        <a:off x="2415" y="1010"/>
                        <a:ext cx="366" cy="338"/>
                        <a:chOff x="2415" y="1010"/>
                        <a:chExt cx="366" cy="338"/>
                      </a:xfrm>
                    </p:grpSpPr>
                    <p:grpSp>
                      <p:nvGrpSpPr>
                        <p:cNvPr id="113" name="Group 112">
                          <a:extLst>
                            <a:ext uri="{FF2B5EF4-FFF2-40B4-BE49-F238E27FC236}">
                              <a16:creationId xmlns:a16="http://schemas.microsoft.com/office/drawing/2014/main" id="{1A5D2F0D-96EB-4A3B-9B57-8F7D58DA7C54}"/>
                            </a:ext>
                          </a:extLst>
                        </p:cNvPr>
                        <p:cNvGrpSpPr>
                          <a:grpSpLocks/>
                        </p:cNvGrpSpPr>
                        <p:nvPr/>
                      </p:nvGrpSpPr>
                      <p:grpSpPr bwMode="auto">
                        <a:xfrm>
                          <a:off x="2479" y="1010"/>
                          <a:ext cx="60" cy="84"/>
                          <a:chOff x="2479" y="1010"/>
                          <a:chExt cx="60" cy="84"/>
                        </a:xfrm>
                      </p:grpSpPr>
                      <p:sp>
                        <p:nvSpPr>
                          <p:cNvPr id="115" name="Freeform 50">
                            <a:extLst>
                              <a:ext uri="{FF2B5EF4-FFF2-40B4-BE49-F238E27FC236}">
                                <a16:creationId xmlns:a16="http://schemas.microsoft.com/office/drawing/2014/main" id="{E69A324A-E29F-4B3C-84E7-F631985C74D3}"/>
                              </a:ext>
                            </a:extLst>
                          </p:cNvPr>
                          <p:cNvSpPr>
                            <a:spLocks/>
                          </p:cNvSpPr>
                          <p:nvPr/>
                        </p:nvSpPr>
                        <p:spPr bwMode="auto">
                          <a:xfrm>
                            <a:off x="2479" y="1010"/>
                            <a:ext cx="60" cy="84"/>
                          </a:xfrm>
                          <a:custGeom>
                            <a:avLst/>
                            <a:gdLst>
                              <a:gd name="T0" fmla="*/ 1 w 242"/>
                              <a:gd name="T1" fmla="*/ 1 h 336"/>
                              <a:gd name="T2" fmla="*/ 1 w 242"/>
                              <a:gd name="T3" fmla="*/ 1 h 336"/>
                              <a:gd name="T4" fmla="*/ 1 w 242"/>
                              <a:gd name="T5" fmla="*/ 1 h 336"/>
                              <a:gd name="T6" fmla="*/ 1 w 242"/>
                              <a:gd name="T7" fmla="*/ 1 h 336"/>
                              <a:gd name="T8" fmla="*/ 1 w 242"/>
                              <a:gd name="T9" fmla="*/ 1 h 336"/>
                              <a:gd name="T10" fmla="*/ 1 w 242"/>
                              <a:gd name="T11" fmla="*/ 0 h 336"/>
                              <a:gd name="T12" fmla="*/ 1 w 242"/>
                              <a:gd name="T13" fmla="*/ 0 h 336"/>
                              <a:gd name="T14" fmla="*/ 1 w 242"/>
                              <a:gd name="T15" fmla="*/ 0 h 336"/>
                              <a:gd name="T16" fmla="*/ 1 w 242"/>
                              <a:gd name="T17" fmla="*/ 0 h 336"/>
                              <a:gd name="T18" fmla="*/ 1 w 242"/>
                              <a:gd name="T19" fmla="*/ 0 h 336"/>
                              <a:gd name="T20" fmla="*/ 0 w 242"/>
                              <a:gd name="T21" fmla="*/ 0 h 336"/>
                              <a:gd name="T22" fmla="*/ 0 w 242"/>
                              <a:gd name="T23" fmla="*/ 0 h 336"/>
                              <a:gd name="T24" fmla="*/ 0 w 242"/>
                              <a:gd name="T25" fmla="*/ 0 h 336"/>
                              <a:gd name="T26" fmla="*/ 0 w 242"/>
                              <a:gd name="T27" fmla="*/ 0 h 336"/>
                              <a:gd name="T28" fmla="*/ 0 w 242"/>
                              <a:gd name="T29" fmla="*/ 0 h 336"/>
                              <a:gd name="T30" fmla="*/ 0 w 242"/>
                              <a:gd name="T31" fmla="*/ 0 h 336"/>
                              <a:gd name="T32" fmla="*/ 0 w 242"/>
                              <a:gd name="T33" fmla="*/ 0 h 336"/>
                              <a:gd name="T34" fmla="*/ 0 w 242"/>
                              <a:gd name="T35" fmla="*/ 0 h 336"/>
                              <a:gd name="T36" fmla="*/ 0 w 242"/>
                              <a:gd name="T37" fmla="*/ 0 h 336"/>
                              <a:gd name="T38" fmla="*/ 0 w 242"/>
                              <a:gd name="T39" fmla="*/ 0 h 336"/>
                              <a:gd name="T40" fmla="*/ 0 w 242"/>
                              <a:gd name="T41" fmla="*/ 0 h 336"/>
                              <a:gd name="T42" fmla="*/ 0 w 242"/>
                              <a:gd name="T43" fmla="*/ 0 h 336"/>
                              <a:gd name="T44" fmla="*/ 0 w 242"/>
                              <a:gd name="T45" fmla="*/ 0 h 336"/>
                              <a:gd name="T46" fmla="*/ 0 w 242"/>
                              <a:gd name="T47" fmla="*/ 0 h 336"/>
                              <a:gd name="T48" fmla="*/ 0 w 242"/>
                              <a:gd name="T49" fmla="*/ 0 h 336"/>
                              <a:gd name="T50" fmla="*/ 0 w 242"/>
                              <a:gd name="T51" fmla="*/ 0 h 336"/>
                              <a:gd name="T52" fmla="*/ 0 w 242"/>
                              <a:gd name="T53" fmla="*/ 0 h 336"/>
                              <a:gd name="T54" fmla="*/ 0 w 242"/>
                              <a:gd name="T55" fmla="*/ 0 h 336"/>
                              <a:gd name="T56" fmla="*/ 0 w 242"/>
                              <a:gd name="T57" fmla="*/ 1 h 336"/>
                              <a:gd name="T58" fmla="*/ 0 w 242"/>
                              <a:gd name="T59" fmla="*/ 1 h 336"/>
                              <a:gd name="T60" fmla="*/ 0 w 242"/>
                              <a:gd name="T61" fmla="*/ 1 h 336"/>
                              <a:gd name="T62" fmla="*/ 0 w 242"/>
                              <a:gd name="T63" fmla="*/ 1 h 336"/>
                              <a:gd name="T64" fmla="*/ 0 w 242"/>
                              <a:gd name="T65" fmla="*/ 1 h 336"/>
                              <a:gd name="T66" fmla="*/ 0 w 242"/>
                              <a:gd name="T67" fmla="*/ 1 h 336"/>
                              <a:gd name="T68" fmla="*/ 1 w 242"/>
                              <a:gd name="T69" fmla="*/ 1 h 336"/>
                              <a:gd name="T70" fmla="*/ 1 w 242"/>
                              <a:gd name="T71" fmla="*/ 1 h 336"/>
                              <a:gd name="T72" fmla="*/ 1 w 242"/>
                              <a:gd name="T73" fmla="*/ 1 h 3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2"/>
                              <a:gd name="T112" fmla="*/ 0 h 336"/>
                              <a:gd name="T113" fmla="*/ 242 w 242"/>
                              <a:gd name="T114" fmla="*/ 336 h 3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2" h="336">
                                <a:moveTo>
                                  <a:pt x="242" y="207"/>
                                </a:moveTo>
                                <a:lnTo>
                                  <a:pt x="204" y="178"/>
                                </a:lnTo>
                                <a:lnTo>
                                  <a:pt x="188" y="154"/>
                                </a:lnTo>
                                <a:lnTo>
                                  <a:pt x="194" y="132"/>
                                </a:lnTo>
                                <a:lnTo>
                                  <a:pt x="195" y="115"/>
                                </a:lnTo>
                                <a:lnTo>
                                  <a:pt x="189" y="101"/>
                                </a:lnTo>
                                <a:lnTo>
                                  <a:pt x="178" y="96"/>
                                </a:lnTo>
                                <a:lnTo>
                                  <a:pt x="187" y="82"/>
                                </a:lnTo>
                                <a:lnTo>
                                  <a:pt x="185" y="66"/>
                                </a:lnTo>
                                <a:lnTo>
                                  <a:pt x="175" y="53"/>
                                </a:lnTo>
                                <a:lnTo>
                                  <a:pt x="163" y="48"/>
                                </a:lnTo>
                                <a:lnTo>
                                  <a:pt x="150" y="44"/>
                                </a:lnTo>
                                <a:lnTo>
                                  <a:pt x="137" y="47"/>
                                </a:lnTo>
                                <a:lnTo>
                                  <a:pt x="142" y="34"/>
                                </a:lnTo>
                                <a:lnTo>
                                  <a:pt x="139" y="19"/>
                                </a:lnTo>
                                <a:lnTo>
                                  <a:pt x="132" y="14"/>
                                </a:lnTo>
                                <a:lnTo>
                                  <a:pt x="121" y="10"/>
                                </a:lnTo>
                                <a:lnTo>
                                  <a:pt x="109" y="11"/>
                                </a:lnTo>
                                <a:lnTo>
                                  <a:pt x="98" y="17"/>
                                </a:lnTo>
                                <a:lnTo>
                                  <a:pt x="89" y="3"/>
                                </a:lnTo>
                                <a:lnTo>
                                  <a:pt x="72" y="0"/>
                                </a:lnTo>
                                <a:lnTo>
                                  <a:pt x="50" y="0"/>
                                </a:lnTo>
                                <a:lnTo>
                                  <a:pt x="26" y="8"/>
                                </a:lnTo>
                                <a:lnTo>
                                  <a:pt x="11" y="22"/>
                                </a:lnTo>
                                <a:lnTo>
                                  <a:pt x="2" y="35"/>
                                </a:lnTo>
                                <a:lnTo>
                                  <a:pt x="0" y="55"/>
                                </a:lnTo>
                                <a:lnTo>
                                  <a:pt x="3" y="75"/>
                                </a:lnTo>
                                <a:lnTo>
                                  <a:pt x="11" y="98"/>
                                </a:lnTo>
                                <a:lnTo>
                                  <a:pt x="18" y="124"/>
                                </a:lnTo>
                                <a:lnTo>
                                  <a:pt x="30" y="150"/>
                                </a:lnTo>
                                <a:lnTo>
                                  <a:pt x="50" y="171"/>
                                </a:lnTo>
                                <a:lnTo>
                                  <a:pt x="88" y="198"/>
                                </a:lnTo>
                                <a:lnTo>
                                  <a:pt x="128" y="215"/>
                                </a:lnTo>
                                <a:lnTo>
                                  <a:pt x="169" y="228"/>
                                </a:lnTo>
                                <a:lnTo>
                                  <a:pt x="215" y="280"/>
                                </a:lnTo>
                                <a:lnTo>
                                  <a:pt x="234" y="336"/>
                                </a:lnTo>
                                <a:lnTo>
                                  <a:pt x="242" y="207"/>
                                </a:lnTo>
                                <a:close/>
                              </a:path>
                            </a:pathLst>
                          </a:custGeom>
                          <a:solidFill>
                            <a:srgbClr val="E0A08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16" name="Freeform 51">
                            <a:extLst>
                              <a:ext uri="{FF2B5EF4-FFF2-40B4-BE49-F238E27FC236}">
                                <a16:creationId xmlns:a16="http://schemas.microsoft.com/office/drawing/2014/main" id="{A956EA5A-5CF3-4623-BF2B-86E615157C17}"/>
                              </a:ext>
                            </a:extLst>
                          </p:cNvPr>
                          <p:cNvSpPr>
                            <a:spLocks/>
                          </p:cNvSpPr>
                          <p:nvPr/>
                        </p:nvSpPr>
                        <p:spPr bwMode="auto">
                          <a:xfrm>
                            <a:off x="2491" y="1015"/>
                            <a:ext cx="13" cy="16"/>
                          </a:xfrm>
                          <a:custGeom>
                            <a:avLst/>
                            <a:gdLst>
                              <a:gd name="T0" fmla="*/ 0 w 50"/>
                              <a:gd name="T1" fmla="*/ 0 h 64"/>
                              <a:gd name="T2" fmla="*/ 0 w 50"/>
                              <a:gd name="T3" fmla="*/ 0 h 64"/>
                              <a:gd name="T4" fmla="*/ 0 w 50"/>
                              <a:gd name="T5" fmla="*/ 0 h 64"/>
                              <a:gd name="T6" fmla="*/ 0 w 50"/>
                              <a:gd name="T7" fmla="*/ 0 h 64"/>
                              <a:gd name="T8" fmla="*/ 0 w 50"/>
                              <a:gd name="T9" fmla="*/ 0 h 64"/>
                              <a:gd name="T10" fmla="*/ 0 w 50"/>
                              <a:gd name="T11" fmla="*/ 0 h 64"/>
                              <a:gd name="T12" fmla="*/ 0 w 50"/>
                              <a:gd name="T13" fmla="*/ 0 h 64"/>
                              <a:gd name="T14" fmla="*/ 0 w 50"/>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64"/>
                              <a:gd name="T26" fmla="*/ 50 w 50"/>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64">
                                <a:moveTo>
                                  <a:pt x="2" y="64"/>
                                </a:moveTo>
                                <a:lnTo>
                                  <a:pt x="0" y="46"/>
                                </a:lnTo>
                                <a:lnTo>
                                  <a:pt x="1" y="28"/>
                                </a:lnTo>
                                <a:lnTo>
                                  <a:pt x="9" y="14"/>
                                </a:lnTo>
                                <a:lnTo>
                                  <a:pt x="19" y="7"/>
                                </a:lnTo>
                                <a:lnTo>
                                  <a:pt x="31" y="3"/>
                                </a:lnTo>
                                <a:lnTo>
                                  <a:pt x="39" y="4"/>
                                </a:lnTo>
                                <a:lnTo>
                                  <a:pt x="5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17" name="Freeform 52">
                            <a:extLst>
                              <a:ext uri="{FF2B5EF4-FFF2-40B4-BE49-F238E27FC236}">
                                <a16:creationId xmlns:a16="http://schemas.microsoft.com/office/drawing/2014/main" id="{2B1FB56D-98BC-4F55-9306-2AF89F40E473}"/>
                              </a:ext>
                            </a:extLst>
                          </p:cNvPr>
                          <p:cNvSpPr>
                            <a:spLocks/>
                          </p:cNvSpPr>
                          <p:nvPr/>
                        </p:nvSpPr>
                        <p:spPr bwMode="auto">
                          <a:xfrm>
                            <a:off x="2501" y="1022"/>
                            <a:ext cx="10" cy="16"/>
                          </a:xfrm>
                          <a:custGeom>
                            <a:avLst/>
                            <a:gdLst>
                              <a:gd name="T0" fmla="*/ 0 w 41"/>
                              <a:gd name="T1" fmla="*/ 0 h 64"/>
                              <a:gd name="T2" fmla="*/ 0 w 41"/>
                              <a:gd name="T3" fmla="*/ 0 h 64"/>
                              <a:gd name="T4" fmla="*/ 0 w 41"/>
                              <a:gd name="T5" fmla="*/ 0 h 64"/>
                              <a:gd name="T6" fmla="*/ 0 w 41"/>
                              <a:gd name="T7" fmla="*/ 0 h 64"/>
                              <a:gd name="T8" fmla="*/ 0 w 41"/>
                              <a:gd name="T9" fmla="*/ 0 h 64"/>
                              <a:gd name="T10" fmla="*/ 0 w 41"/>
                              <a:gd name="T11" fmla="*/ 0 h 64"/>
                              <a:gd name="T12" fmla="*/ 0 w 41"/>
                              <a:gd name="T13" fmla="*/ 0 h 64"/>
                              <a:gd name="T14" fmla="*/ 0 60000 65536"/>
                              <a:gd name="T15" fmla="*/ 0 60000 65536"/>
                              <a:gd name="T16" fmla="*/ 0 60000 65536"/>
                              <a:gd name="T17" fmla="*/ 0 60000 65536"/>
                              <a:gd name="T18" fmla="*/ 0 60000 65536"/>
                              <a:gd name="T19" fmla="*/ 0 60000 65536"/>
                              <a:gd name="T20" fmla="*/ 0 60000 65536"/>
                              <a:gd name="T21" fmla="*/ 0 w 41"/>
                              <a:gd name="T22" fmla="*/ 0 h 64"/>
                              <a:gd name="T23" fmla="*/ 41 w 4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64">
                                <a:moveTo>
                                  <a:pt x="41" y="0"/>
                                </a:moveTo>
                                <a:lnTo>
                                  <a:pt x="22" y="3"/>
                                </a:lnTo>
                                <a:lnTo>
                                  <a:pt x="8" y="10"/>
                                </a:lnTo>
                                <a:lnTo>
                                  <a:pt x="0" y="23"/>
                                </a:lnTo>
                                <a:lnTo>
                                  <a:pt x="2" y="34"/>
                                </a:lnTo>
                                <a:lnTo>
                                  <a:pt x="12" y="48"/>
                                </a:lnTo>
                                <a:lnTo>
                                  <a:pt x="16" y="64"/>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18" name="Freeform 53">
                            <a:extLst>
                              <a:ext uri="{FF2B5EF4-FFF2-40B4-BE49-F238E27FC236}">
                                <a16:creationId xmlns:a16="http://schemas.microsoft.com/office/drawing/2014/main" id="{7CEFE768-30F1-44F0-9C16-1ABBF332D4C3}"/>
                              </a:ext>
                            </a:extLst>
                          </p:cNvPr>
                          <p:cNvSpPr>
                            <a:spLocks/>
                          </p:cNvSpPr>
                          <p:nvPr/>
                        </p:nvSpPr>
                        <p:spPr bwMode="auto">
                          <a:xfrm>
                            <a:off x="2511" y="1032"/>
                            <a:ext cx="11" cy="13"/>
                          </a:xfrm>
                          <a:custGeom>
                            <a:avLst/>
                            <a:gdLst>
                              <a:gd name="T0" fmla="*/ 0 w 44"/>
                              <a:gd name="T1" fmla="*/ 0 h 51"/>
                              <a:gd name="T2" fmla="*/ 0 w 44"/>
                              <a:gd name="T3" fmla="*/ 0 h 51"/>
                              <a:gd name="T4" fmla="*/ 0 w 44"/>
                              <a:gd name="T5" fmla="*/ 0 h 51"/>
                              <a:gd name="T6" fmla="*/ 0 w 44"/>
                              <a:gd name="T7" fmla="*/ 0 h 51"/>
                              <a:gd name="T8" fmla="*/ 0 w 44"/>
                              <a:gd name="T9" fmla="*/ 0 h 51"/>
                              <a:gd name="T10" fmla="*/ 0 w 44"/>
                              <a:gd name="T11" fmla="*/ 0 h 51"/>
                              <a:gd name="T12" fmla="*/ 0 w 44"/>
                              <a:gd name="T13" fmla="*/ 0 h 51"/>
                              <a:gd name="T14" fmla="*/ 0 60000 65536"/>
                              <a:gd name="T15" fmla="*/ 0 60000 65536"/>
                              <a:gd name="T16" fmla="*/ 0 60000 65536"/>
                              <a:gd name="T17" fmla="*/ 0 60000 65536"/>
                              <a:gd name="T18" fmla="*/ 0 60000 65536"/>
                              <a:gd name="T19" fmla="*/ 0 60000 65536"/>
                              <a:gd name="T20" fmla="*/ 0 60000 65536"/>
                              <a:gd name="T21" fmla="*/ 0 w 44"/>
                              <a:gd name="T22" fmla="*/ 0 h 51"/>
                              <a:gd name="T23" fmla="*/ 44 w 44"/>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51">
                                <a:moveTo>
                                  <a:pt x="44" y="5"/>
                                </a:moveTo>
                                <a:lnTo>
                                  <a:pt x="28" y="0"/>
                                </a:lnTo>
                                <a:lnTo>
                                  <a:pt x="13" y="3"/>
                                </a:lnTo>
                                <a:lnTo>
                                  <a:pt x="3" y="12"/>
                                </a:lnTo>
                                <a:lnTo>
                                  <a:pt x="0" y="26"/>
                                </a:lnTo>
                                <a:lnTo>
                                  <a:pt x="5" y="37"/>
                                </a:lnTo>
                                <a:lnTo>
                                  <a:pt x="13" y="51"/>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sp>
                      <p:nvSpPr>
                        <p:cNvPr id="114" name="Freeform 54">
                          <a:extLst>
                            <a:ext uri="{FF2B5EF4-FFF2-40B4-BE49-F238E27FC236}">
                              <a16:creationId xmlns:a16="http://schemas.microsoft.com/office/drawing/2014/main" id="{FA096E06-E193-4067-AC4C-C9151DBBCC9B}"/>
                            </a:ext>
                          </a:extLst>
                        </p:cNvPr>
                        <p:cNvSpPr>
                          <a:spLocks/>
                        </p:cNvSpPr>
                        <p:nvPr/>
                      </p:nvSpPr>
                      <p:spPr bwMode="auto">
                        <a:xfrm>
                          <a:off x="2415" y="1026"/>
                          <a:ext cx="366" cy="322"/>
                        </a:xfrm>
                        <a:custGeom>
                          <a:avLst/>
                          <a:gdLst>
                            <a:gd name="T0" fmla="*/ 2 w 1461"/>
                            <a:gd name="T1" fmla="*/ 3 h 1073"/>
                            <a:gd name="T2" fmla="*/ 2 w 1461"/>
                            <a:gd name="T3" fmla="*/ 3 h 1073"/>
                            <a:gd name="T4" fmla="*/ 2 w 1461"/>
                            <a:gd name="T5" fmla="*/ 3 h 1073"/>
                            <a:gd name="T6" fmla="*/ 2 w 1461"/>
                            <a:gd name="T7" fmla="*/ 4 h 1073"/>
                            <a:gd name="T8" fmla="*/ 2 w 1461"/>
                            <a:gd name="T9" fmla="*/ 4 h 1073"/>
                            <a:gd name="T10" fmla="*/ 2 w 1461"/>
                            <a:gd name="T11" fmla="*/ 4 h 1073"/>
                            <a:gd name="T12" fmla="*/ 2 w 1461"/>
                            <a:gd name="T13" fmla="*/ 4 h 1073"/>
                            <a:gd name="T14" fmla="*/ 1 w 1461"/>
                            <a:gd name="T15" fmla="*/ 4 h 1073"/>
                            <a:gd name="T16" fmla="*/ 1 w 1461"/>
                            <a:gd name="T17" fmla="*/ 3 h 1073"/>
                            <a:gd name="T18" fmla="*/ 1 w 1461"/>
                            <a:gd name="T19" fmla="*/ 3 h 1073"/>
                            <a:gd name="T20" fmla="*/ 1 w 1461"/>
                            <a:gd name="T21" fmla="*/ 2 h 1073"/>
                            <a:gd name="T22" fmla="*/ 1 w 1461"/>
                            <a:gd name="T23" fmla="*/ 2 h 1073"/>
                            <a:gd name="T24" fmla="*/ 1 w 1461"/>
                            <a:gd name="T25" fmla="*/ 1 h 1073"/>
                            <a:gd name="T26" fmla="*/ 1 w 1461"/>
                            <a:gd name="T27" fmla="*/ 1 h 1073"/>
                            <a:gd name="T28" fmla="*/ 1 w 1461"/>
                            <a:gd name="T29" fmla="*/ 0 h 1073"/>
                            <a:gd name="T30" fmla="*/ 0 w 1461"/>
                            <a:gd name="T31" fmla="*/ 0 h 1073"/>
                            <a:gd name="T32" fmla="*/ 0 w 1461"/>
                            <a:gd name="T33" fmla="*/ 0 h 1073"/>
                            <a:gd name="T34" fmla="*/ 0 w 1461"/>
                            <a:gd name="T35" fmla="*/ 0 h 1073"/>
                            <a:gd name="T36" fmla="*/ 1 w 1461"/>
                            <a:gd name="T37" fmla="*/ 0 h 1073"/>
                            <a:gd name="T38" fmla="*/ 1 w 1461"/>
                            <a:gd name="T39" fmla="*/ 0 h 1073"/>
                            <a:gd name="T40" fmla="*/ 1 w 1461"/>
                            <a:gd name="T41" fmla="*/ 0 h 1073"/>
                            <a:gd name="T42" fmla="*/ 2 w 1461"/>
                            <a:gd name="T43" fmla="*/ 0 h 1073"/>
                            <a:gd name="T44" fmla="*/ 2 w 1461"/>
                            <a:gd name="T45" fmla="*/ 0 h 1073"/>
                            <a:gd name="T46" fmla="*/ 2 w 1461"/>
                            <a:gd name="T47" fmla="*/ 0 h 1073"/>
                            <a:gd name="T48" fmla="*/ 2 w 1461"/>
                            <a:gd name="T49" fmla="*/ 0 h 1073"/>
                            <a:gd name="T50" fmla="*/ 2 w 1461"/>
                            <a:gd name="T51" fmla="*/ 0 h 1073"/>
                            <a:gd name="T52" fmla="*/ 2 w 1461"/>
                            <a:gd name="T53" fmla="*/ 0 h 1073"/>
                            <a:gd name="T54" fmla="*/ 2 w 1461"/>
                            <a:gd name="T55" fmla="*/ 0 h 1073"/>
                            <a:gd name="T56" fmla="*/ 2 w 1461"/>
                            <a:gd name="T57" fmla="*/ 0 h 1073"/>
                            <a:gd name="T58" fmla="*/ 3 w 1461"/>
                            <a:gd name="T59" fmla="*/ 0 h 1073"/>
                            <a:gd name="T60" fmla="*/ 3 w 1461"/>
                            <a:gd name="T61" fmla="*/ 0 h 1073"/>
                            <a:gd name="T62" fmla="*/ 3 w 1461"/>
                            <a:gd name="T63" fmla="*/ 0 h 1073"/>
                            <a:gd name="T64" fmla="*/ 3 w 1461"/>
                            <a:gd name="T65" fmla="*/ 0 h 1073"/>
                            <a:gd name="T66" fmla="*/ 4 w 1461"/>
                            <a:gd name="T67" fmla="*/ 0 h 1073"/>
                            <a:gd name="T68" fmla="*/ 4 w 1461"/>
                            <a:gd name="T69" fmla="*/ 1 h 1073"/>
                            <a:gd name="T70" fmla="*/ 4 w 1461"/>
                            <a:gd name="T71" fmla="*/ 1 h 1073"/>
                            <a:gd name="T72" fmla="*/ 4 w 1461"/>
                            <a:gd name="T73" fmla="*/ 1 h 1073"/>
                            <a:gd name="T74" fmla="*/ 4 w 1461"/>
                            <a:gd name="T75" fmla="*/ 1 h 1073"/>
                            <a:gd name="T76" fmla="*/ 5 w 1461"/>
                            <a:gd name="T77" fmla="*/ 1 h 1073"/>
                            <a:gd name="T78" fmla="*/ 5 w 1461"/>
                            <a:gd name="T79" fmla="*/ 1 h 1073"/>
                            <a:gd name="T80" fmla="*/ 5 w 1461"/>
                            <a:gd name="T81" fmla="*/ 1 h 1073"/>
                            <a:gd name="T82" fmla="*/ 5 w 1461"/>
                            <a:gd name="T83" fmla="*/ 1 h 1073"/>
                            <a:gd name="T84" fmla="*/ 5 w 1461"/>
                            <a:gd name="T85" fmla="*/ 1 h 1073"/>
                            <a:gd name="T86" fmla="*/ 6 w 1461"/>
                            <a:gd name="T87" fmla="*/ 1 h 1073"/>
                            <a:gd name="T88" fmla="*/ 6 w 1461"/>
                            <a:gd name="T89" fmla="*/ 2 h 1073"/>
                            <a:gd name="T90" fmla="*/ 6 w 1461"/>
                            <a:gd name="T91" fmla="*/ 2 h 1073"/>
                            <a:gd name="T92" fmla="*/ 6 w 1461"/>
                            <a:gd name="T93" fmla="*/ 2 h 1073"/>
                            <a:gd name="T94" fmla="*/ 6 w 1461"/>
                            <a:gd name="T95" fmla="*/ 2 h 1073"/>
                            <a:gd name="T96" fmla="*/ 6 w 1461"/>
                            <a:gd name="T97" fmla="*/ 2 h 1073"/>
                            <a:gd name="T98" fmla="*/ 6 w 1461"/>
                            <a:gd name="T99" fmla="*/ 3 h 1073"/>
                            <a:gd name="T100" fmla="*/ 5 w 1461"/>
                            <a:gd name="T101" fmla="*/ 3 h 1073"/>
                            <a:gd name="T102" fmla="*/ 5 w 1461"/>
                            <a:gd name="T103" fmla="*/ 3 h 1073"/>
                            <a:gd name="T104" fmla="*/ 5 w 1461"/>
                            <a:gd name="T105" fmla="*/ 3 h 1073"/>
                            <a:gd name="T106" fmla="*/ 5 w 1461"/>
                            <a:gd name="T107" fmla="*/ 4 h 1073"/>
                            <a:gd name="T108" fmla="*/ 4 w 1461"/>
                            <a:gd name="T109" fmla="*/ 4 h 1073"/>
                            <a:gd name="T110" fmla="*/ 4 w 1461"/>
                            <a:gd name="T111" fmla="*/ 4 h 1073"/>
                            <a:gd name="T112" fmla="*/ 4 w 1461"/>
                            <a:gd name="T113" fmla="*/ 4 h 1073"/>
                            <a:gd name="T114" fmla="*/ 3 w 1461"/>
                            <a:gd name="T115" fmla="*/ 3 h 1073"/>
                            <a:gd name="T116" fmla="*/ 3 w 1461"/>
                            <a:gd name="T117" fmla="*/ 3 h 1073"/>
                            <a:gd name="T118" fmla="*/ 3 w 1461"/>
                            <a:gd name="T119" fmla="*/ 3 h 1073"/>
                            <a:gd name="T120" fmla="*/ 3 w 1461"/>
                            <a:gd name="T121" fmla="*/ 3 h 1073"/>
                            <a:gd name="T122" fmla="*/ 3 w 1461"/>
                            <a:gd name="T123" fmla="*/ 3 h 1073"/>
                            <a:gd name="T124" fmla="*/ 2 w 1461"/>
                            <a:gd name="T125" fmla="*/ 3 h 10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1"/>
                            <a:gd name="T190" fmla="*/ 0 h 1073"/>
                            <a:gd name="T191" fmla="*/ 1461 w 1461"/>
                            <a:gd name="T192" fmla="*/ 1073 h 107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1" h="1073">
                              <a:moveTo>
                                <a:pt x="563" y="825"/>
                              </a:moveTo>
                              <a:lnTo>
                                <a:pt x="515" y="888"/>
                              </a:lnTo>
                              <a:lnTo>
                                <a:pt x="471" y="925"/>
                              </a:lnTo>
                              <a:lnTo>
                                <a:pt x="414" y="957"/>
                              </a:lnTo>
                              <a:lnTo>
                                <a:pt x="402" y="997"/>
                              </a:lnTo>
                              <a:lnTo>
                                <a:pt x="376" y="1027"/>
                              </a:lnTo>
                              <a:lnTo>
                                <a:pt x="354" y="1073"/>
                              </a:lnTo>
                              <a:lnTo>
                                <a:pt x="338" y="950"/>
                              </a:lnTo>
                              <a:lnTo>
                                <a:pt x="318" y="869"/>
                              </a:lnTo>
                              <a:lnTo>
                                <a:pt x="338" y="726"/>
                              </a:lnTo>
                              <a:lnTo>
                                <a:pt x="304" y="652"/>
                              </a:lnTo>
                              <a:lnTo>
                                <a:pt x="257" y="516"/>
                              </a:lnTo>
                              <a:lnTo>
                                <a:pt x="170" y="365"/>
                              </a:lnTo>
                              <a:lnTo>
                                <a:pt x="144" y="270"/>
                              </a:lnTo>
                              <a:lnTo>
                                <a:pt x="96" y="155"/>
                              </a:lnTo>
                              <a:lnTo>
                                <a:pt x="42" y="74"/>
                              </a:lnTo>
                              <a:lnTo>
                                <a:pt x="0" y="42"/>
                              </a:lnTo>
                              <a:lnTo>
                                <a:pt x="49" y="15"/>
                              </a:lnTo>
                              <a:lnTo>
                                <a:pt x="115" y="0"/>
                              </a:lnTo>
                              <a:lnTo>
                                <a:pt x="194" y="9"/>
                              </a:lnTo>
                              <a:lnTo>
                                <a:pt x="273" y="33"/>
                              </a:lnTo>
                              <a:lnTo>
                                <a:pt x="347" y="66"/>
                              </a:lnTo>
                              <a:lnTo>
                                <a:pt x="400" y="94"/>
                              </a:lnTo>
                              <a:lnTo>
                                <a:pt x="422" y="84"/>
                              </a:lnTo>
                              <a:lnTo>
                                <a:pt x="456" y="64"/>
                              </a:lnTo>
                              <a:lnTo>
                                <a:pt x="461" y="18"/>
                              </a:lnTo>
                              <a:lnTo>
                                <a:pt x="493" y="43"/>
                              </a:lnTo>
                              <a:lnTo>
                                <a:pt x="536" y="52"/>
                              </a:lnTo>
                              <a:lnTo>
                                <a:pt x="594" y="64"/>
                              </a:lnTo>
                              <a:lnTo>
                                <a:pt x="649" y="70"/>
                              </a:lnTo>
                              <a:lnTo>
                                <a:pt x="702" y="76"/>
                              </a:lnTo>
                              <a:lnTo>
                                <a:pt x="776" y="74"/>
                              </a:lnTo>
                              <a:lnTo>
                                <a:pt x="840" y="99"/>
                              </a:lnTo>
                              <a:lnTo>
                                <a:pt x="893" y="145"/>
                              </a:lnTo>
                              <a:lnTo>
                                <a:pt x="946" y="215"/>
                              </a:lnTo>
                              <a:lnTo>
                                <a:pt x="986" y="267"/>
                              </a:lnTo>
                              <a:lnTo>
                                <a:pt x="1036" y="310"/>
                              </a:lnTo>
                              <a:lnTo>
                                <a:pt x="1089" y="341"/>
                              </a:lnTo>
                              <a:lnTo>
                                <a:pt x="1134" y="375"/>
                              </a:lnTo>
                              <a:lnTo>
                                <a:pt x="1158" y="420"/>
                              </a:lnTo>
                              <a:lnTo>
                                <a:pt x="1241" y="410"/>
                              </a:lnTo>
                              <a:lnTo>
                                <a:pt x="1346" y="426"/>
                              </a:lnTo>
                              <a:lnTo>
                                <a:pt x="1325" y="379"/>
                              </a:lnTo>
                              <a:lnTo>
                                <a:pt x="1435" y="392"/>
                              </a:lnTo>
                              <a:lnTo>
                                <a:pt x="1441" y="523"/>
                              </a:lnTo>
                              <a:lnTo>
                                <a:pt x="1448" y="631"/>
                              </a:lnTo>
                              <a:lnTo>
                                <a:pt x="1461" y="665"/>
                              </a:lnTo>
                              <a:lnTo>
                                <a:pt x="1435" y="679"/>
                              </a:lnTo>
                              <a:lnTo>
                                <a:pt x="1407" y="679"/>
                              </a:lnTo>
                              <a:lnTo>
                                <a:pt x="1380" y="753"/>
                              </a:lnTo>
                              <a:lnTo>
                                <a:pt x="1325" y="835"/>
                              </a:lnTo>
                              <a:lnTo>
                                <a:pt x="1285" y="876"/>
                              </a:lnTo>
                              <a:lnTo>
                                <a:pt x="1239" y="903"/>
                              </a:lnTo>
                              <a:lnTo>
                                <a:pt x="1151" y="943"/>
                              </a:lnTo>
                              <a:lnTo>
                                <a:pt x="1062" y="960"/>
                              </a:lnTo>
                              <a:lnTo>
                                <a:pt x="967" y="964"/>
                              </a:lnTo>
                              <a:lnTo>
                                <a:pt x="897" y="949"/>
                              </a:lnTo>
                              <a:lnTo>
                                <a:pt x="833" y="926"/>
                              </a:lnTo>
                              <a:lnTo>
                                <a:pt x="778" y="896"/>
                              </a:lnTo>
                              <a:lnTo>
                                <a:pt x="737" y="855"/>
                              </a:lnTo>
                              <a:lnTo>
                                <a:pt x="703" y="821"/>
                              </a:lnTo>
                              <a:lnTo>
                                <a:pt x="637" y="803"/>
                              </a:lnTo>
                              <a:lnTo>
                                <a:pt x="563" y="825"/>
                              </a:lnTo>
                              <a:close/>
                            </a:path>
                          </a:pathLst>
                        </a:custGeom>
                        <a:solidFill>
                          <a:srgbClr val="0000FF"/>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sp>
                    <p:nvSpPr>
                      <p:cNvPr id="112" name="Freeform 55">
                        <a:extLst>
                          <a:ext uri="{FF2B5EF4-FFF2-40B4-BE49-F238E27FC236}">
                            <a16:creationId xmlns:a16="http://schemas.microsoft.com/office/drawing/2014/main" id="{87AC6C73-905E-4F9D-AF91-DD7ADCDEB0A2}"/>
                          </a:ext>
                        </a:extLst>
                      </p:cNvPr>
                      <p:cNvSpPr>
                        <a:spLocks/>
                      </p:cNvSpPr>
                      <p:nvPr/>
                    </p:nvSpPr>
                    <p:spPr bwMode="auto">
                      <a:xfrm>
                        <a:off x="2516" y="1048"/>
                        <a:ext cx="191" cy="133"/>
                      </a:xfrm>
                      <a:custGeom>
                        <a:avLst/>
                        <a:gdLst>
                          <a:gd name="T0" fmla="*/ 0 w 766"/>
                          <a:gd name="T1" fmla="*/ 0 h 530"/>
                          <a:gd name="T2" fmla="*/ 0 w 766"/>
                          <a:gd name="T3" fmla="*/ 0 h 530"/>
                          <a:gd name="T4" fmla="*/ 0 w 766"/>
                          <a:gd name="T5" fmla="*/ 0 h 530"/>
                          <a:gd name="T6" fmla="*/ 0 w 766"/>
                          <a:gd name="T7" fmla="*/ 1 h 530"/>
                          <a:gd name="T8" fmla="*/ 0 w 766"/>
                          <a:gd name="T9" fmla="*/ 1 h 530"/>
                          <a:gd name="T10" fmla="*/ 1 w 766"/>
                          <a:gd name="T11" fmla="*/ 1 h 530"/>
                          <a:gd name="T12" fmla="*/ 1 w 766"/>
                          <a:gd name="T13" fmla="*/ 1 h 530"/>
                          <a:gd name="T14" fmla="*/ 1 w 766"/>
                          <a:gd name="T15" fmla="*/ 1 h 530"/>
                          <a:gd name="T16" fmla="*/ 1 w 766"/>
                          <a:gd name="T17" fmla="*/ 1 h 530"/>
                          <a:gd name="T18" fmla="*/ 1 w 766"/>
                          <a:gd name="T19" fmla="*/ 1 h 530"/>
                          <a:gd name="T20" fmla="*/ 1 w 766"/>
                          <a:gd name="T21" fmla="*/ 1 h 530"/>
                          <a:gd name="T22" fmla="*/ 1 w 766"/>
                          <a:gd name="T23" fmla="*/ 2 h 530"/>
                          <a:gd name="T24" fmla="*/ 1 w 766"/>
                          <a:gd name="T25" fmla="*/ 2 h 530"/>
                          <a:gd name="T26" fmla="*/ 1 w 766"/>
                          <a:gd name="T27" fmla="*/ 2 h 530"/>
                          <a:gd name="T28" fmla="*/ 2 w 766"/>
                          <a:gd name="T29" fmla="*/ 2 h 530"/>
                          <a:gd name="T30" fmla="*/ 2 w 766"/>
                          <a:gd name="T31" fmla="*/ 2 h 530"/>
                          <a:gd name="T32" fmla="*/ 2 w 766"/>
                          <a:gd name="T33" fmla="*/ 2 h 530"/>
                          <a:gd name="T34" fmla="*/ 2 w 766"/>
                          <a:gd name="T35" fmla="*/ 2 h 530"/>
                          <a:gd name="T36" fmla="*/ 2 w 766"/>
                          <a:gd name="T37" fmla="*/ 2 h 530"/>
                          <a:gd name="T38" fmla="*/ 2 w 766"/>
                          <a:gd name="T39" fmla="*/ 2 h 530"/>
                          <a:gd name="T40" fmla="*/ 3 w 766"/>
                          <a:gd name="T41" fmla="*/ 2 h 530"/>
                          <a:gd name="T42" fmla="*/ 3 w 766"/>
                          <a:gd name="T43" fmla="*/ 2 h 530"/>
                          <a:gd name="T44" fmla="*/ 3 w 766"/>
                          <a:gd name="T45" fmla="*/ 2 h 530"/>
                          <a:gd name="T46" fmla="*/ 3 w 766"/>
                          <a:gd name="T47" fmla="*/ 2 h 530"/>
                          <a:gd name="T48" fmla="*/ 3 w 766"/>
                          <a:gd name="T49" fmla="*/ 2 h 530"/>
                          <a:gd name="T50" fmla="*/ 3 w 766"/>
                          <a:gd name="T51" fmla="*/ 1 h 5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66"/>
                          <a:gd name="T79" fmla="*/ 0 h 530"/>
                          <a:gd name="T80" fmla="*/ 766 w 766"/>
                          <a:gd name="T81" fmla="*/ 530 h 5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66" h="530">
                            <a:moveTo>
                              <a:pt x="0" y="0"/>
                            </a:moveTo>
                            <a:lnTo>
                              <a:pt x="54" y="46"/>
                            </a:lnTo>
                            <a:lnTo>
                              <a:pt x="100" y="74"/>
                            </a:lnTo>
                            <a:lnTo>
                              <a:pt x="144" y="105"/>
                            </a:lnTo>
                            <a:lnTo>
                              <a:pt x="166" y="136"/>
                            </a:lnTo>
                            <a:lnTo>
                              <a:pt x="187" y="164"/>
                            </a:lnTo>
                            <a:lnTo>
                              <a:pt x="220" y="189"/>
                            </a:lnTo>
                            <a:lnTo>
                              <a:pt x="262" y="207"/>
                            </a:lnTo>
                            <a:lnTo>
                              <a:pt x="292" y="234"/>
                            </a:lnTo>
                            <a:lnTo>
                              <a:pt x="316" y="267"/>
                            </a:lnTo>
                            <a:lnTo>
                              <a:pt x="343" y="308"/>
                            </a:lnTo>
                            <a:lnTo>
                              <a:pt x="364" y="349"/>
                            </a:lnTo>
                            <a:lnTo>
                              <a:pt x="384" y="404"/>
                            </a:lnTo>
                            <a:lnTo>
                              <a:pt x="410" y="449"/>
                            </a:lnTo>
                            <a:lnTo>
                              <a:pt x="440" y="482"/>
                            </a:lnTo>
                            <a:lnTo>
                              <a:pt x="480" y="507"/>
                            </a:lnTo>
                            <a:lnTo>
                              <a:pt x="519" y="521"/>
                            </a:lnTo>
                            <a:lnTo>
                              <a:pt x="557" y="530"/>
                            </a:lnTo>
                            <a:lnTo>
                              <a:pt x="601" y="527"/>
                            </a:lnTo>
                            <a:lnTo>
                              <a:pt x="642" y="519"/>
                            </a:lnTo>
                            <a:lnTo>
                              <a:pt x="685" y="498"/>
                            </a:lnTo>
                            <a:lnTo>
                              <a:pt x="719" y="472"/>
                            </a:lnTo>
                            <a:lnTo>
                              <a:pt x="744" y="440"/>
                            </a:lnTo>
                            <a:lnTo>
                              <a:pt x="759" y="404"/>
                            </a:lnTo>
                            <a:lnTo>
                              <a:pt x="766" y="363"/>
                            </a:lnTo>
                            <a:lnTo>
                              <a:pt x="758" y="323"/>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nvGrpSpPr>
                    <p:cNvPr id="100" name="Group 99">
                      <a:extLst>
                        <a:ext uri="{FF2B5EF4-FFF2-40B4-BE49-F238E27FC236}">
                          <a16:creationId xmlns:a16="http://schemas.microsoft.com/office/drawing/2014/main" id="{DB110027-169F-4362-A839-A7A22C2D718E}"/>
                        </a:ext>
                      </a:extLst>
                    </p:cNvPr>
                    <p:cNvGrpSpPr>
                      <a:grpSpLocks/>
                    </p:cNvGrpSpPr>
                    <p:nvPr/>
                  </p:nvGrpSpPr>
                  <p:grpSpPr bwMode="auto">
                    <a:xfrm>
                      <a:off x="2548" y="1063"/>
                      <a:ext cx="230" cy="202"/>
                      <a:chOff x="2548" y="1063"/>
                      <a:chExt cx="230" cy="202"/>
                    </a:xfrm>
                  </p:grpSpPr>
                  <p:sp>
                    <p:nvSpPr>
                      <p:cNvPr id="101" name="Line 57">
                        <a:extLst>
                          <a:ext uri="{FF2B5EF4-FFF2-40B4-BE49-F238E27FC236}">
                            <a16:creationId xmlns:a16="http://schemas.microsoft.com/office/drawing/2014/main" id="{83324F47-F028-409F-986C-0A3500F74DAD}"/>
                          </a:ext>
                        </a:extLst>
                      </p:cNvPr>
                      <p:cNvSpPr>
                        <a:spLocks noChangeShapeType="1"/>
                      </p:cNvSpPr>
                      <p:nvPr/>
                    </p:nvSpPr>
                    <p:spPr bwMode="auto">
                      <a:xfrm>
                        <a:off x="2702" y="1159"/>
                        <a:ext cx="46" cy="1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endParaRPr lang="en-US" sz="1500"/>
                      </a:p>
                    </p:txBody>
                  </p:sp>
                  <p:sp>
                    <p:nvSpPr>
                      <p:cNvPr id="102" name="Freeform 58">
                        <a:extLst>
                          <a:ext uri="{FF2B5EF4-FFF2-40B4-BE49-F238E27FC236}">
                            <a16:creationId xmlns:a16="http://schemas.microsoft.com/office/drawing/2014/main" id="{ADDCF89D-10BA-492C-96F0-897F00C78800}"/>
                          </a:ext>
                        </a:extLst>
                      </p:cNvPr>
                      <p:cNvSpPr>
                        <a:spLocks/>
                      </p:cNvSpPr>
                      <p:nvPr/>
                    </p:nvSpPr>
                    <p:spPr bwMode="auto">
                      <a:xfrm>
                        <a:off x="2582" y="1141"/>
                        <a:ext cx="21" cy="45"/>
                      </a:xfrm>
                      <a:custGeom>
                        <a:avLst/>
                        <a:gdLst>
                          <a:gd name="T0" fmla="*/ 0 w 84"/>
                          <a:gd name="T1" fmla="*/ 1 h 179"/>
                          <a:gd name="T2" fmla="*/ 0 w 84"/>
                          <a:gd name="T3" fmla="*/ 1 h 179"/>
                          <a:gd name="T4" fmla="*/ 0 w 84"/>
                          <a:gd name="T5" fmla="*/ 0 h 179"/>
                          <a:gd name="T6" fmla="*/ 0 w 84"/>
                          <a:gd name="T7" fmla="*/ 0 h 179"/>
                          <a:gd name="T8" fmla="*/ 0 w 84"/>
                          <a:gd name="T9" fmla="*/ 0 h 179"/>
                          <a:gd name="T10" fmla="*/ 0 60000 65536"/>
                          <a:gd name="T11" fmla="*/ 0 60000 65536"/>
                          <a:gd name="T12" fmla="*/ 0 60000 65536"/>
                          <a:gd name="T13" fmla="*/ 0 60000 65536"/>
                          <a:gd name="T14" fmla="*/ 0 60000 65536"/>
                          <a:gd name="T15" fmla="*/ 0 w 84"/>
                          <a:gd name="T16" fmla="*/ 0 h 179"/>
                          <a:gd name="T17" fmla="*/ 84 w 84"/>
                          <a:gd name="T18" fmla="*/ 179 h 179"/>
                        </a:gdLst>
                        <a:ahLst/>
                        <a:cxnLst>
                          <a:cxn ang="T10">
                            <a:pos x="T0" y="T1"/>
                          </a:cxn>
                          <a:cxn ang="T11">
                            <a:pos x="T2" y="T3"/>
                          </a:cxn>
                          <a:cxn ang="T12">
                            <a:pos x="T4" y="T5"/>
                          </a:cxn>
                          <a:cxn ang="T13">
                            <a:pos x="T6" y="T7"/>
                          </a:cxn>
                          <a:cxn ang="T14">
                            <a:pos x="T8" y="T9"/>
                          </a:cxn>
                        </a:cxnLst>
                        <a:rect l="T15" t="T16" r="T17" b="T18"/>
                        <a:pathLst>
                          <a:path w="84" h="179">
                            <a:moveTo>
                              <a:pt x="9" y="179"/>
                            </a:moveTo>
                            <a:lnTo>
                              <a:pt x="0" y="133"/>
                            </a:lnTo>
                            <a:lnTo>
                              <a:pt x="11" y="82"/>
                            </a:lnTo>
                            <a:lnTo>
                              <a:pt x="38" y="34"/>
                            </a:lnTo>
                            <a:lnTo>
                              <a:pt x="84"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03" name="Freeform 59">
                        <a:extLst>
                          <a:ext uri="{FF2B5EF4-FFF2-40B4-BE49-F238E27FC236}">
                            <a16:creationId xmlns:a16="http://schemas.microsoft.com/office/drawing/2014/main" id="{6294870B-518F-4FA2-85C5-0CDD3DF9CD88}"/>
                          </a:ext>
                        </a:extLst>
                      </p:cNvPr>
                      <p:cNvSpPr>
                        <a:spLocks/>
                      </p:cNvSpPr>
                      <p:nvPr/>
                    </p:nvSpPr>
                    <p:spPr bwMode="auto">
                      <a:xfrm>
                        <a:off x="2594" y="1150"/>
                        <a:ext cx="13" cy="48"/>
                      </a:xfrm>
                      <a:custGeom>
                        <a:avLst/>
                        <a:gdLst>
                          <a:gd name="T0" fmla="*/ 0 w 55"/>
                          <a:gd name="T1" fmla="*/ 1 h 192"/>
                          <a:gd name="T2" fmla="*/ 0 w 55"/>
                          <a:gd name="T3" fmla="*/ 1 h 192"/>
                          <a:gd name="T4" fmla="*/ 0 w 55"/>
                          <a:gd name="T5" fmla="*/ 1 h 192"/>
                          <a:gd name="T6" fmla="*/ 0 w 55"/>
                          <a:gd name="T7" fmla="*/ 1 h 192"/>
                          <a:gd name="T8" fmla="*/ 0 w 55"/>
                          <a:gd name="T9" fmla="*/ 0 h 192"/>
                          <a:gd name="T10" fmla="*/ 0 w 55"/>
                          <a:gd name="T11" fmla="*/ 0 h 192"/>
                          <a:gd name="T12" fmla="*/ 0 w 55"/>
                          <a:gd name="T13" fmla="*/ 0 h 192"/>
                          <a:gd name="T14" fmla="*/ 0 60000 65536"/>
                          <a:gd name="T15" fmla="*/ 0 60000 65536"/>
                          <a:gd name="T16" fmla="*/ 0 60000 65536"/>
                          <a:gd name="T17" fmla="*/ 0 60000 65536"/>
                          <a:gd name="T18" fmla="*/ 0 60000 65536"/>
                          <a:gd name="T19" fmla="*/ 0 60000 65536"/>
                          <a:gd name="T20" fmla="*/ 0 60000 65536"/>
                          <a:gd name="T21" fmla="*/ 0 w 55"/>
                          <a:gd name="T22" fmla="*/ 0 h 192"/>
                          <a:gd name="T23" fmla="*/ 55 w 55"/>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192">
                            <a:moveTo>
                              <a:pt x="55" y="192"/>
                            </a:moveTo>
                            <a:lnTo>
                              <a:pt x="27" y="174"/>
                            </a:lnTo>
                            <a:lnTo>
                              <a:pt x="9" y="147"/>
                            </a:lnTo>
                            <a:lnTo>
                              <a:pt x="0" y="106"/>
                            </a:lnTo>
                            <a:lnTo>
                              <a:pt x="6" y="68"/>
                            </a:lnTo>
                            <a:lnTo>
                              <a:pt x="27" y="29"/>
                            </a:lnTo>
                            <a:lnTo>
                              <a:pt x="52"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04" name="Freeform 60">
                        <a:extLst>
                          <a:ext uri="{FF2B5EF4-FFF2-40B4-BE49-F238E27FC236}">
                            <a16:creationId xmlns:a16="http://schemas.microsoft.com/office/drawing/2014/main" id="{677AC363-7A83-41A2-BD83-FCD96BA398A9}"/>
                          </a:ext>
                        </a:extLst>
                      </p:cNvPr>
                      <p:cNvSpPr>
                        <a:spLocks/>
                      </p:cNvSpPr>
                      <p:nvPr/>
                    </p:nvSpPr>
                    <p:spPr bwMode="auto">
                      <a:xfrm>
                        <a:off x="2613" y="1157"/>
                        <a:ext cx="11" cy="21"/>
                      </a:xfrm>
                      <a:custGeom>
                        <a:avLst/>
                        <a:gdLst>
                          <a:gd name="T0" fmla="*/ 0 w 42"/>
                          <a:gd name="T1" fmla="*/ 0 h 85"/>
                          <a:gd name="T2" fmla="*/ 0 w 42"/>
                          <a:gd name="T3" fmla="*/ 0 h 85"/>
                          <a:gd name="T4" fmla="*/ 0 w 42"/>
                          <a:gd name="T5" fmla="*/ 0 h 85"/>
                          <a:gd name="T6" fmla="*/ 0 w 42"/>
                          <a:gd name="T7" fmla="*/ 0 h 85"/>
                          <a:gd name="T8" fmla="*/ 0 60000 65536"/>
                          <a:gd name="T9" fmla="*/ 0 60000 65536"/>
                          <a:gd name="T10" fmla="*/ 0 60000 65536"/>
                          <a:gd name="T11" fmla="*/ 0 60000 65536"/>
                          <a:gd name="T12" fmla="*/ 0 w 42"/>
                          <a:gd name="T13" fmla="*/ 0 h 85"/>
                          <a:gd name="T14" fmla="*/ 42 w 42"/>
                          <a:gd name="T15" fmla="*/ 85 h 85"/>
                        </a:gdLst>
                        <a:ahLst/>
                        <a:cxnLst>
                          <a:cxn ang="T8">
                            <a:pos x="T0" y="T1"/>
                          </a:cxn>
                          <a:cxn ang="T9">
                            <a:pos x="T2" y="T3"/>
                          </a:cxn>
                          <a:cxn ang="T10">
                            <a:pos x="T4" y="T5"/>
                          </a:cxn>
                          <a:cxn ang="T11">
                            <a:pos x="T6" y="T7"/>
                          </a:cxn>
                        </a:cxnLst>
                        <a:rect l="T12" t="T13" r="T14" b="T15"/>
                        <a:pathLst>
                          <a:path w="42" h="85">
                            <a:moveTo>
                              <a:pt x="0" y="0"/>
                            </a:moveTo>
                            <a:lnTo>
                              <a:pt x="1" y="37"/>
                            </a:lnTo>
                            <a:lnTo>
                              <a:pt x="18" y="71"/>
                            </a:lnTo>
                            <a:lnTo>
                              <a:pt x="42" y="85"/>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05" name="Freeform 61">
                        <a:extLst>
                          <a:ext uri="{FF2B5EF4-FFF2-40B4-BE49-F238E27FC236}">
                            <a16:creationId xmlns:a16="http://schemas.microsoft.com/office/drawing/2014/main" id="{7E8D8898-8DA0-4A57-A8B0-0DD72F046464}"/>
                          </a:ext>
                        </a:extLst>
                      </p:cNvPr>
                      <p:cNvSpPr>
                        <a:spLocks/>
                      </p:cNvSpPr>
                      <p:nvPr/>
                    </p:nvSpPr>
                    <p:spPr bwMode="auto">
                      <a:xfrm>
                        <a:off x="2548" y="1125"/>
                        <a:ext cx="51" cy="28"/>
                      </a:xfrm>
                      <a:custGeom>
                        <a:avLst/>
                        <a:gdLst>
                          <a:gd name="T0" fmla="*/ 0 w 205"/>
                          <a:gd name="T1" fmla="*/ 1 h 112"/>
                          <a:gd name="T2" fmla="*/ 0 w 205"/>
                          <a:gd name="T3" fmla="*/ 0 h 112"/>
                          <a:gd name="T4" fmla="*/ 0 w 205"/>
                          <a:gd name="T5" fmla="*/ 0 h 112"/>
                          <a:gd name="T6" fmla="*/ 0 w 205"/>
                          <a:gd name="T7" fmla="*/ 0 h 112"/>
                          <a:gd name="T8" fmla="*/ 0 w 205"/>
                          <a:gd name="T9" fmla="*/ 0 h 112"/>
                          <a:gd name="T10" fmla="*/ 0 w 205"/>
                          <a:gd name="T11" fmla="*/ 0 h 112"/>
                          <a:gd name="T12" fmla="*/ 1 w 205"/>
                          <a:gd name="T13" fmla="*/ 0 h 112"/>
                          <a:gd name="T14" fmla="*/ 1 w 205"/>
                          <a:gd name="T15" fmla="*/ 0 h 112"/>
                          <a:gd name="T16" fmla="*/ 0 60000 65536"/>
                          <a:gd name="T17" fmla="*/ 0 60000 65536"/>
                          <a:gd name="T18" fmla="*/ 0 60000 65536"/>
                          <a:gd name="T19" fmla="*/ 0 60000 65536"/>
                          <a:gd name="T20" fmla="*/ 0 60000 65536"/>
                          <a:gd name="T21" fmla="*/ 0 60000 65536"/>
                          <a:gd name="T22" fmla="*/ 0 60000 65536"/>
                          <a:gd name="T23" fmla="*/ 0 60000 65536"/>
                          <a:gd name="T24" fmla="*/ 0 w 205"/>
                          <a:gd name="T25" fmla="*/ 0 h 112"/>
                          <a:gd name="T26" fmla="*/ 205 w 205"/>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5" h="112">
                            <a:moveTo>
                              <a:pt x="0" y="112"/>
                            </a:moveTo>
                            <a:lnTo>
                              <a:pt x="18" y="77"/>
                            </a:lnTo>
                            <a:lnTo>
                              <a:pt x="46" y="41"/>
                            </a:lnTo>
                            <a:lnTo>
                              <a:pt x="81" y="16"/>
                            </a:lnTo>
                            <a:lnTo>
                              <a:pt x="114" y="3"/>
                            </a:lnTo>
                            <a:lnTo>
                              <a:pt x="143" y="0"/>
                            </a:lnTo>
                            <a:lnTo>
                              <a:pt x="180" y="8"/>
                            </a:lnTo>
                            <a:lnTo>
                              <a:pt x="205" y="23"/>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06" name="Freeform 62">
                        <a:extLst>
                          <a:ext uri="{FF2B5EF4-FFF2-40B4-BE49-F238E27FC236}">
                            <a16:creationId xmlns:a16="http://schemas.microsoft.com/office/drawing/2014/main" id="{2236B4D5-324B-4C16-B640-25E7DA290EB7}"/>
                          </a:ext>
                        </a:extLst>
                      </p:cNvPr>
                      <p:cNvSpPr>
                        <a:spLocks/>
                      </p:cNvSpPr>
                      <p:nvPr/>
                    </p:nvSpPr>
                    <p:spPr bwMode="auto">
                      <a:xfrm>
                        <a:off x="2591" y="1196"/>
                        <a:ext cx="111" cy="69"/>
                      </a:xfrm>
                      <a:custGeom>
                        <a:avLst/>
                        <a:gdLst>
                          <a:gd name="T0" fmla="*/ 0 w 441"/>
                          <a:gd name="T1" fmla="*/ 0 h 277"/>
                          <a:gd name="T2" fmla="*/ 0 w 441"/>
                          <a:gd name="T3" fmla="*/ 0 h 277"/>
                          <a:gd name="T4" fmla="*/ 1 w 441"/>
                          <a:gd name="T5" fmla="*/ 0 h 277"/>
                          <a:gd name="T6" fmla="*/ 1 w 441"/>
                          <a:gd name="T7" fmla="*/ 0 h 277"/>
                          <a:gd name="T8" fmla="*/ 1 w 441"/>
                          <a:gd name="T9" fmla="*/ 0 h 277"/>
                          <a:gd name="T10" fmla="*/ 1 w 441"/>
                          <a:gd name="T11" fmla="*/ 0 h 277"/>
                          <a:gd name="T12" fmla="*/ 1 w 441"/>
                          <a:gd name="T13" fmla="*/ 0 h 277"/>
                          <a:gd name="T14" fmla="*/ 2 w 441"/>
                          <a:gd name="T15" fmla="*/ 0 h 277"/>
                          <a:gd name="T16" fmla="*/ 2 w 441"/>
                          <a:gd name="T17" fmla="*/ 0 h 277"/>
                          <a:gd name="T18" fmla="*/ 2 w 441"/>
                          <a:gd name="T19" fmla="*/ 1 h 277"/>
                          <a:gd name="T20" fmla="*/ 2 w 441"/>
                          <a:gd name="T21" fmla="*/ 1 h 277"/>
                          <a:gd name="T22" fmla="*/ 2 w 441"/>
                          <a:gd name="T23" fmla="*/ 1 h 277"/>
                          <a:gd name="T24" fmla="*/ 1 w 441"/>
                          <a:gd name="T25" fmla="*/ 1 h 277"/>
                          <a:gd name="T26" fmla="*/ 1 w 441"/>
                          <a:gd name="T27" fmla="*/ 1 h 277"/>
                          <a:gd name="T28" fmla="*/ 1 w 441"/>
                          <a:gd name="T29" fmla="*/ 1 h 277"/>
                          <a:gd name="T30" fmla="*/ 1 w 441"/>
                          <a:gd name="T31" fmla="*/ 1 h 2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1"/>
                          <a:gd name="T49" fmla="*/ 0 h 277"/>
                          <a:gd name="T50" fmla="*/ 441 w 441"/>
                          <a:gd name="T51" fmla="*/ 277 h 2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1" h="277">
                            <a:moveTo>
                              <a:pt x="0" y="142"/>
                            </a:moveTo>
                            <a:lnTo>
                              <a:pt x="67" y="124"/>
                            </a:lnTo>
                            <a:lnTo>
                              <a:pt x="129" y="100"/>
                            </a:lnTo>
                            <a:lnTo>
                              <a:pt x="193" y="68"/>
                            </a:lnTo>
                            <a:lnTo>
                              <a:pt x="252" y="33"/>
                            </a:lnTo>
                            <a:lnTo>
                              <a:pt x="299" y="0"/>
                            </a:lnTo>
                            <a:lnTo>
                              <a:pt x="318" y="52"/>
                            </a:lnTo>
                            <a:lnTo>
                              <a:pt x="351" y="102"/>
                            </a:lnTo>
                            <a:lnTo>
                              <a:pt x="391" y="148"/>
                            </a:lnTo>
                            <a:lnTo>
                              <a:pt x="441" y="183"/>
                            </a:lnTo>
                            <a:lnTo>
                              <a:pt x="395" y="220"/>
                            </a:lnTo>
                            <a:lnTo>
                              <a:pt x="354" y="244"/>
                            </a:lnTo>
                            <a:lnTo>
                              <a:pt x="299" y="264"/>
                            </a:lnTo>
                            <a:lnTo>
                              <a:pt x="246" y="277"/>
                            </a:lnTo>
                            <a:lnTo>
                              <a:pt x="210" y="274"/>
                            </a:lnTo>
                            <a:lnTo>
                              <a:pt x="180" y="266"/>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07" name="Freeform 63">
                        <a:extLst>
                          <a:ext uri="{FF2B5EF4-FFF2-40B4-BE49-F238E27FC236}">
                            <a16:creationId xmlns:a16="http://schemas.microsoft.com/office/drawing/2014/main" id="{56E2DEA1-7B76-4FB6-BCB5-6F6A72042598}"/>
                          </a:ext>
                        </a:extLst>
                      </p:cNvPr>
                      <p:cNvSpPr>
                        <a:spLocks/>
                      </p:cNvSpPr>
                      <p:nvPr/>
                    </p:nvSpPr>
                    <p:spPr bwMode="auto">
                      <a:xfrm>
                        <a:off x="2632" y="1217"/>
                        <a:ext cx="36" cy="43"/>
                      </a:xfrm>
                      <a:custGeom>
                        <a:avLst/>
                        <a:gdLst>
                          <a:gd name="T0" fmla="*/ 0 w 146"/>
                          <a:gd name="T1" fmla="*/ 0 h 169"/>
                          <a:gd name="T2" fmla="*/ 0 w 146"/>
                          <a:gd name="T3" fmla="*/ 1 h 169"/>
                          <a:gd name="T4" fmla="*/ 0 w 146"/>
                          <a:gd name="T5" fmla="*/ 1 h 169"/>
                          <a:gd name="T6" fmla="*/ 0 60000 65536"/>
                          <a:gd name="T7" fmla="*/ 0 60000 65536"/>
                          <a:gd name="T8" fmla="*/ 0 60000 65536"/>
                          <a:gd name="T9" fmla="*/ 0 w 146"/>
                          <a:gd name="T10" fmla="*/ 0 h 169"/>
                          <a:gd name="T11" fmla="*/ 146 w 146"/>
                          <a:gd name="T12" fmla="*/ 169 h 169"/>
                        </a:gdLst>
                        <a:ahLst/>
                        <a:cxnLst>
                          <a:cxn ang="T6">
                            <a:pos x="T0" y="T1"/>
                          </a:cxn>
                          <a:cxn ang="T7">
                            <a:pos x="T2" y="T3"/>
                          </a:cxn>
                          <a:cxn ang="T8">
                            <a:pos x="T4" y="T5"/>
                          </a:cxn>
                        </a:cxnLst>
                        <a:rect l="T9" t="T10" r="T11" b="T12"/>
                        <a:pathLst>
                          <a:path w="146" h="169">
                            <a:moveTo>
                              <a:pt x="0" y="0"/>
                            </a:moveTo>
                            <a:lnTo>
                              <a:pt x="34" y="123"/>
                            </a:lnTo>
                            <a:lnTo>
                              <a:pt x="146" y="16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08" name="Freeform 64">
                        <a:extLst>
                          <a:ext uri="{FF2B5EF4-FFF2-40B4-BE49-F238E27FC236}">
                            <a16:creationId xmlns:a16="http://schemas.microsoft.com/office/drawing/2014/main" id="{42A5F2C5-D967-40BB-A61E-7569CDA21BC9}"/>
                          </a:ext>
                        </a:extLst>
                      </p:cNvPr>
                      <p:cNvSpPr>
                        <a:spLocks/>
                      </p:cNvSpPr>
                      <p:nvPr/>
                    </p:nvSpPr>
                    <p:spPr bwMode="auto">
                      <a:xfrm>
                        <a:off x="2576" y="1063"/>
                        <a:ext cx="14" cy="40"/>
                      </a:xfrm>
                      <a:custGeom>
                        <a:avLst/>
                        <a:gdLst>
                          <a:gd name="T0" fmla="*/ 0 w 57"/>
                          <a:gd name="T1" fmla="*/ 0 h 162"/>
                          <a:gd name="T2" fmla="*/ 0 w 57"/>
                          <a:gd name="T3" fmla="*/ 0 h 162"/>
                          <a:gd name="T4" fmla="*/ 0 w 57"/>
                          <a:gd name="T5" fmla="*/ 0 h 162"/>
                          <a:gd name="T6" fmla="*/ 0 w 57"/>
                          <a:gd name="T7" fmla="*/ 0 h 162"/>
                          <a:gd name="T8" fmla="*/ 0 w 57"/>
                          <a:gd name="T9" fmla="*/ 0 h 162"/>
                          <a:gd name="T10" fmla="*/ 0 w 57"/>
                          <a:gd name="T11" fmla="*/ 0 h 162"/>
                          <a:gd name="T12" fmla="*/ 0 w 57"/>
                          <a:gd name="T13" fmla="*/ 0 h 162"/>
                          <a:gd name="T14" fmla="*/ 0 60000 65536"/>
                          <a:gd name="T15" fmla="*/ 0 60000 65536"/>
                          <a:gd name="T16" fmla="*/ 0 60000 65536"/>
                          <a:gd name="T17" fmla="*/ 0 60000 65536"/>
                          <a:gd name="T18" fmla="*/ 0 60000 65536"/>
                          <a:gd name="T19" fmla="*/ 0 60000 65536"/>
                          <a:gd name="T20" fmla="*/ 0 60000 65536"/>
                          <a:gd name="T21" fmla="*/ 0 w 57"/>
                          <a:gd name="T22" fmla="*/ 0 h 162"/>
                          <a:gd name="T23" fmla="*/ 57 w 57"/>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162">
                            <a:moveTo>
                              <a:pt x="0" y="0"/>
                            </a:moveTo>
                            <a:lnTo>
                              <a:pt x="25" y="20"/>
                            </a:lnTo>
                            <a:lnTo>
                              <a:pt x="41" y="46"/>
                            </a:lnTo>
                            <a:lnTo>
                              <a:pt x="42" y="72"/>
                            </a:lnTo>
                            <a:lnTo>
                              <a:pt x="52" y="102"/>
                            </a:lnTo>
                            <a:lnTo>
                              <a:pt x="57" y="133"/>
                            </a:lnTo>
                            <a:lnTo>
                              <a:pt x="57" y="16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09" name="Freeform 65">
                        <a:extLst>
                          <a:ext uri="{FF2B5EF4-FFF2-40B4-BE49-F238E27FC236}">
                            <a16:creationId xmlns:a16="http://schemas.microsoft.com/office/drawing/2014/main" id="{F2F475E0-1369-46C0-98B9-D0CB92F207F5}"/>
                          </a:ext>
                        </a:extLst>
                      </p:cNvPr>
                      <p:cNvSpPr>
                        <a:spLocks/>
                      </p:cNvSpPr>
                      <p:nvPr/>
                    </p:nvSpPr>
                    <p:spPr bwMode="auto">
                      <a:xfrm>
                        <a:off x="2573" y="1071"/>
                        <a:ext cx="13" cy="23"/>
                      </a:xfrm>
                      <a:custGeom>
                        <a:avLst/>
                        <a:gdLst>
                          <a:gd name="T0" fmla="*/ 0 w 54"/>
                          <a:gd name="T1" fmla="*/ 0 h 95"/>
                          <a:gd name="T2" fmla="*/ 0 w 54"/>
                          <a:gd name="T3" fmla="*/ 0 h 95"/>
                          <a:gd name="T4" fmla="*/ 0 w 54"/>
                          <a:gd name="T5" fmla="*/ 0 h 95"/>
                          <a:gd name="T6" fmla="*/ 0 w 54"/>
                          <a:gd name="T7" fmla="*/ 0 h 95"/>
                          <a:gd name="T8" fmla="*/ 0 w 54"/>
                          <a:gd name="T9" fmla="*/ 0 h 95"/>
                          <a:gd name="T10" fmla="*/ 0 w 54"/>
                          <a:gd name="T11" fmla="*/ 0 h 95"/>
                          <a:gd name="T12" fmla="*/ 0 w 54"/>
                          <a:gd name="T13" fmla="*/ 0 h 95"/>
                          <a:gd name="T14" fmla="*/ 0 60000 65536"/>
                          <a:gd name="T15" fmla="*/ 0 60000 65536"/>
                          <a:gd name="T16" fmla="*/ 0 60000 65536"/>
                          <a:gd name="T17" fmla="*/ 0 60000 65536"/>
                          <a:gd name="T18" fmla="*/ 0 60000 65536"/>
                          <a:gd name="T19" fmla="*/ 0 60000 65536"/>
                          <a:gd name="T20" fmla="*/ 0 60000 65536"/>
                          <a:gd name="T21" fmla="*/ 0 w 54"/>
                          <a:gd name="T22" fmla="*/ 0 h 95"/>
                          <a:gd name="T23" fmla="*/ 54 w 54"/>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95">
                            <a:moveTo>
                              <a:pt x="11" y="0"/>
                            </a:moveTo>
                            <a:lnTo>
                              <a:pt x="0" y="19"/>
                            </a:lnTo>
                            <a:lnTo>
                              <a:pt x="2" y="41"/>
                            </a:lnTo>
                            <a:lnTo>
                              <a:pt x="11" y="61"/>
                            </a:lnTo>
                            <a:lnTo>
                              <a:pt x="24" y="73"/>
                            </a:lnTo>
                            <a:lnTo>
                              <a:pt x="34" y="85"/>
                            </a:lnTo>
                            <a:lnTo>
                              <a:pt x="54" y="95"/>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110" name="Freeform 66">
                        <a:extLst>
                          <a:ext uri="{FF2B5EF4-FFF2-40B4-BE49-F238E27FC236}">
                            <a16:creationId xmlns:a16="http://schemas.microsoft.com/office/drawing/2014/main" id="{96ADFA08-2FA3-4CF4-844C-32B3475541C8}"/>
                          </a:ext>
                        </a:extLst>
                      </p:cNvPr>
                      <p:cNvSpPr>
                        <a:spLocks/>
                      </p:cNvSpPr>
                      <p:nvPr/>
                    </p:nvSpPr>
                    <p:spPr bwMode="auto">
                      <a:xfrm>
                        <a:off x="2707" y="1122"/>
                        <a:ext cx="71" cy="140"/>
                      </a:xfrm>
                      <a:custGeom>
                        <a:avLst/>
                        <a:gdLst>
                          <a:gd name="T0" fmla="*/ 1 w 286"/>
                          <a:gd name="T1" fmla="*/ 1 h 558"/>
                          <a:gd name="T2" fmla="*/ 1 w 286"/>
                          <a:gd name="T3" fmla="*/ 1 h 558"/>
                          <a:gd name="T4" fmla="*/ 1 w 286"/>
                          <a:gd name="T5" fmla="*/ 1 h 558"/>
                          <a:gd name="T6" fmla="*/ 1 w 286"/>
                          <a:gd name="T7" fmla="*/ 1 h 558"/>
                          <a:gd name="T8" fmla="*/ 1 w 286"/>
                          <a:gd name="T9" fmla="*/ 2 h 558"/>
                          <a:gd name="T10" fmla="*/ 0 w 286"/>
                          <a:gd name="T11" fmla="*/ 2 h 558"/>
                          <a:gd name="T12" fmla="*/ 0 w 286"/>
                          <a:gd name="T13" fmla="*/ 2 h 558"/>
                          <a:gd name="T14" fmla="*/ 0 w 286"/>
                          <a:gd name="T15" fmla="*/ 2 h 558"/>
                          <a:gd name="T16" fmla="*/ 0 w 286"/>
                          <a:gd name="T17" fmla="*/ 2 h 558"/>
                          <a:gd name="T18" fmla="*/ 0 w 286"/>
                          <a:gd name="T19" fmla="*/ 2 h 558"/>
                          <a:gd name="T20" fmla="*/ 0 w 286"/>
                          <a:gd name="T21" fmla="*/ 2 h 558"/>
                          <a:gd name="T22" fmla="*/ 0 w 286"/>
                          <a:gd name="T23" fmla="*/ 2 h 558"/>
                          <a:gd name="T24" fmla="*/ 0 w 286"/>
                          <a:gd name="T25" fmla="*/ 2 h 558"/>
                          <a:gd name="T26" fmla="*/ 0 w 286"/>
                          <a:gd name="T27" fmla="*/ 2 h 558"/>
                          <a:gd name="T28" fmla="*/ 0 w 286"/>
                          <a:gd name="T29" fmla="*/ 2 h 558"/>
                          <a:gd name="T30" fmla="*/ 0 w 286"/>
                          <a:gd name="T31" fmla="*/ 1 h 558"/>
                          <a:gd name="T32" fmla="*/ 0 w 286"/>
                          <a:gd name="T33" fmla="*/ 1 h 558"/>
                          <a:gd name="T34" fmla="*/ 0 w 286"/>
                          <a:gd name="T35" fmla="*/ 1 h 558"/>
                          <a:gd name="T36" fmla="*/ 1 w 286"/>
                          <a:gd name="T37" fmla="*/ 1 h 558"/>
                          <a:gd name="T38" fmla="*/ 0 w 286"/>
                          <a:gd name="T39" fmla="*/ 1 h 558"/>
                          <a:gd name="T40" fmla="*/ 0 w 286"/>
                          <a:gd name="T41" fmla="*/ 1 h 558"/>
                          <a:gd name="T42" fmla="*/ 1 w 286"/>
                          <a:gd name="T43" fmla="*/ 1 h 558"/>
                          <a:gd name="T44" fmla="*/ 1 w 286"/>
                          <a:gd name="T45" fmla="*/ 0 h 558"/>
                          <a:gd name="T46" fmla="*/ 0 w 286"/>
                          <a:gd name="T47" fmla="*/ 0 h 558"/>
                          <a:gd name="T48" fmla="*/ 0 w 286"/>
                          <a:gd name="T49" fmla="*/ 0 h 5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6"/>
                          <a:gd name="T76" fmla="*/ 0 h 558"/>
                          <a:gd name="T77" fmla="*/ 286 w 286"/>
                          <a:gd name="T78" fmla="*/ 558 h 5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6" h="558">
                            <a:moveTo>
                              <a:pt x="286" y="291"/>
                            </a:moveTo>
                            <a:lnTo>
                              <a:pt x="250" y="296"/>
                            </a:lnTo>
                            <a:lnTo>
                              <a:pt x="241" y="318"/>
                            </a:lnTo>
                            <a:lnTo>
                              <a:pt x="235" y="334"/>
                            </a:lnTo>
                            <a:lnTo>
                              <a:pt x="217" y="343"/>
                            </a:lnTo>
                            <a:lnTo>
                              <a:pt x="170" y="403"/>
                            </a:lnTo>
                            <a:lnTo>
                              <a:pt x="135" y="456"/>
                            </a:lnTo>
                            <a:lnTo>
                              <a:pt x="90" y="499"/>
                            </a:lnTo>
                            <a:lnTo>
                              <a:pt x="71" y="527"/>
                            </a:lnTo>
                            <a:lnTo>
                              <a:pt x="0" y="558"/>
                            </a:lnTo>
                            <a:lnTo>
                              <a:pt x="30" y="533"/>
                            </a:lnTo>
                            <a:lnTo>
                              <a:pt x="60" y="491"/>
                            </a:lnTo>
                            <a:lnTo>
                              <a:pt x="70" y="454"/>
                            </a:lnTo>
                            <a:lnTo>
                              <a:pt x="75" y="409"/>
                            </a:lnTo>
                            <a:lnTo>
                              <a:pt x="63" y="354"/>
                            </a:lnTo>
                            <a:lnTo>
                              <a:pt x="96" y="320"/>
                            </a:lnTo>
                            <a:lnTo>
                              <a:pt x="100" y="264"/>
                            </a:lnTo>
                            <a:lnTo>
                              <a:pt x="100" y="239"/>
                            </a:lnTo>
                            <a:lnTo>
                              <a:pt x="194" y="301"/>
                            </a:lnTo>
                            <a:lnTo>
                              <a:pt x="148" y="226"/>
                            </a:lnTo>
                            <a:lnTo>
                              <a:pt x="160" y="186"/>
                            </a:lnTo>
                            <a:lnTo>
                              <a:pt x="181" y="123"/>
                            </a:lnTo>
                            <a:lnTo>
                              <a:pt x="184" y="76"/>
                            </a:lnTo>
                            <a:lnTo>
                              <a:pt x="170" y="38"/>
                            </a:lnTo>
                            <a:lnTo>
                              <a:pt x="158"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grpSp>
          </p:grpSp>
          <p:sp>
            <p:nvSpPr>
              <p:cNvPr id="6" name="Line 67">
                <a:extLst>
                  <a:ext uri="{FF2B5EF4-FFF2-40B4-BE49-F238E27FC236}">
                    <a16:creationId xmlns:a16="http://schemas.microsoft.com/office/drawing/2014/main" id="{5DDF647A-F619-4A3C-A330-B800C0B47C68}"/>
                  </a:ext>
                </a:extLst>
              </p:cNvPr>
              <p:cNvSpPr>
                <a:spLocks noChangeShapeType="1"/>
              </p:cNvSpPr>
              <p:nvPr/>
            </p:nvSpPr>
            <p:spPr bwMode="auto">
              <a:xfrm flipV="1">
                <a:off x="3230631" y="1476624"/>
                <a:ext cx="51816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a:defRPr/>
                </a:pPr>
                <a:endParaRPr lang="en-US" sz="1500"/>
              </a:p>
            </p:txBody>
          </p:sp>
          <p:sp>
            <p:nvSpPr>
              <p:cNvPr id="7" name="Line 68">
                <a:extLst>
                  <a:ext uri="{FF2B5EF4-FFF2-40B4-BE49-F238E27FC236}">
                    <a16:creationId xmlns:a16="http://schemas.microsoft.com/office/drawing/2014/main" id="{B26AEE36-1CB3-450C-A2CD-D0703F9B01EE}"/>
                  </a:ext>
                </a:extLst>
              </p:cNvPr>
              <p:cNvSpPr>
                <a:spLocks noChangeShapeType="1"/>
              </p:cNvSpPr>
              <p:nvPr/>
            </p:nvSpPr>
            <p:spPr bwMode="auto">
              <a:xfrm>
                <a:off x="3230631" y="1171824"/>
                <a:ext cx="0" cy="528638"/>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a:defRPr/>
                </a:pPr>
                <a:endParaRPr lang="en-US" sz="1500"/>
              </a:p>
            </p:txBody>
          </p:sp>
          <p:sp>
            <p:nvSpPr>
              <p:cNvPr id="8" name="Line 69">
                <a:extLst>
                  <a:ext uri="{FF2B5EF4-FFF2-40B4-BE49-F238E27FC236}">
                    <a16:creationId xmlns:a16="http://schemas.microsoft.com/office/drawing/2014/main" id="{F2CFEAEA-6DA6-433B-9846-55C092B6CD3D}"/>
                  </a:ext>
                </a:extLst>
              </p:cNvPr>
              <p:cNvSpPr>
                <a:spLocks noChangeShapeType="1"/>
              </p:cNvSpPr>
              <p:nvPr/>
            </p:nvSpPr>
            <p:spPr bwMode="auto">
              <a:xfrm>
                <a:off x="8412231" y="1171824"/>
                <a:ext cx="0" cy="528638"/>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a:defRPr/>
                </a:pPr>
                <a:endParaRPr lang="en-US" sz="1500"/>
              </a:p>
            </p:txBody>
          </p:sp>
          <p:sp>
            <p:nvSpPr>
              <p:cNvPr id="9" name="Line 70">
                <a:extLst>
                  <a:ext uri="{FF2B5EF4-FFF2-40B4-BE49-F238E27FC236}">
                    <a16:creationId xmlns:a16="http://schemas.microsoft.com/office/drawing/2014/main" id="{EA5D5896-3025-4E79-A880-1DC37055694C}"/>
                  </a:ext>
                </a:extLst>
              </p:cNvPr>
              <p:cNvSpPr>
                <a:spLocks noChangeShapeType="1"/>
              </p:cNvSpPr>
              <p:nvPr/>
            </p:nvSpPr>
            <p:spPr bwMode="auto">
              <a:xfrm rot="16200000">
                <a:off x="2966312" y="1059905"/>
                <a:ext cx="0" cy="528638"/>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a:defRPr/>
                </a:pPr>
                <a:endParaRPr lang="en-US" sz="1500"/>
              </a:p>
            </p:txBody>
          </p:sp>
          <p:pic>
            <p:nvPicPr>
              <p:cNvPr id="10" name="Picture 9">
                <a:extLst>
                  <a:ext uri="{FF2B5EF4-FFF2-40B4-BE49-F238E27FC236}">
                    <a16:creationId xmlns:a16="http://schemas.microsoft.com/office/drawing/2014/main" id="{E9D2C055-D33D-4690-8D9B-CCF3A7804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031" y="1095624"/>
                <a:ext cx="63023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2">
                <a:extLst>
                  <a:ext uri="{FF2B5EF4-FFF2-40B4-BE49-F238E27FC236}">
                    <a16:creationId xmlns:a16="http://schemas.microsoft.com/office/drawing/2014/main" id="{32610E5E-263D-4AC2-A014-6B182A37E588}"/>
                  </a:ext>
                </a:extLst>
              </p:cNvPr>
              <p:cNvSpPr>
                <a:spLocks noChangeShapeType="1"/>
              </p:cNvSpPr>
              <p:nvPr/>
            </p:nvSpPr>
            <p:spPr bwMode="auto">
              <a:xfrm rot="16200000">
                <a:off x="8676550" y="1059905"/>
                <a:ext cx="0" cy="528637"/>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a:defRPr/>
                </a:pPr>
                <a:endParaRPr lang="en-US" sz="1500"/>
              </a:p>
            </p:txBody>
          </p:sp>
          <p:grpSp>
            <p:nvGrpSpPr>
              <p:cNvPr id="13" name="Group 12">
                <a:extLst>
                  <a:ext uri="{FF2B5EF4-FFF2-40B4-BE49-F238E27FC236}">
                    <a16:creationId xmlns:a16="http://schemas.microsoft.com/office/drawing/2014/main" id="{AEE29C5C-6D38-479D-BDAF-F7ED280D2951}"/>
                  </a:ext>
                </a:extLst>
              </p:cNvPr>
              <p:cNvGrpSpPr>
                <a:grpSpLocks/>
              </p:cNvGrpSpPr>
              <p:nvPr/>
            </p:nvGrpSpPr>
            <p:grpSpPr bwMode="auto">
              <a:xfrm>
                <a:off x="8796418" y="1098812"/>
                <a:ext cx="620713" cy="558803"/>
                <a:chOff x="4610" y="1394"/>
                <a:chExt cx="391" cy="352"/>
              </a:xfrm>
            </p:grpSpPr>
            <p:sp>
              <p:nvSpPr>
                <p:cNvPr id="70" name="Rectangle 69">
                  <a:extLst>
                    <a:ext uri="{FF2B5EF4-FFF2-40B4-BE49-F238E27FC236}">
                      <a16:creationId xmlns:a16="http://schemas.microsoft.com/office/drawing/2014/main" id="{D1935CFB-3982-49BB-B714-3C5A3B795B4E}"/>
                    </a:ext>
                  </a:extLst>
                </p:cNvPr>
                <p:cNvSpPr>
                  <a:spLocks noChangeArrowheads="1"/>
                </p:cNvSpPr>
                <p:nvPr/>
              </p:nvSpPr>
              <p:spPr bwMode="auto">
                <a:xfrm>
                  <a:off x="4610" y="1630"/>
                  <a:ext cx="354" cy="6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71" name="Rectangle 70">
                  <a:extLst>
                    <a:ext uri="{FF2B5EF4-FFF2-40B4-BE49-F238E27FC236}">
                      <a16:creationId xmlns:a16="http://schemas.microsoft.com/office/drawing/2014/main" id="{B8AB8D89-36B4-47F9-927C-2E63263E3A52}"/>
                    </a:ext>
                  </a:extLst>
                </p:cNvPr>
                <p:cNvSpPr>
                  <a:spLocks noChangeArrowheads="1"/>
                </p:cNvSpPr>
                <p:nvPr/>
              </p:nvSpPr>
              <p:spPr bwMode="auto">
                <a:xfrm>
                  <a:off x="4611" y="1631"/>
                  <a:ext cx="352" cy="63"/>
                </a:xfrm>
                <a:prstGeom prst="rect">
                  <a:avLst/>
                </a:prstGeom>
                <a:solidFill>
                  <a:srgbClr val="B7B79D"/>
                </a:solidFill>
                <a:ln w="3175">
                  <a:solidFill>
                    <a:srgbClr val="494936"/>
                  </a:solidFill>
                  <a:miter lim="800000"/>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72" name="Freeform 76">
                  <a:extLst>
                    <a:ext uri="{FF2B5EF4-FFF2-40B4-BE49-F238E27FC236}">
                      <a16:creationId xmlns:a16="http://schemas.microsoft.com/office/drawing/2014/main" id="{5CE1D3EE-74FC-424F-B328-1B0C219CB4D9}"/>
                    </a:ext>
                  </a:extLst>
                </p:cNvPr>
                <p:cNvSpPr>
                  <a:spLocks/>
                </p:cNvSpPr>
                <p:nvPr/>
              </p:nvSpPr>
              <p:spPr bwMode="auto">
                <a:xfrm>
                  <a:off x="4610" y="1595"/>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73" name="Freeform 77">
                  <a:extLst>
                    <a:ext uri="{FF2B5EF4-FFF2-40B4-BE49-F238E27FC236}">
                      <a16:creationId xmlns:a16="http://schemas.microsoft.com/office/drawing/2014/main" id="{BFEDD9D4-AA83-47D7-8D5D-C71F5CDE9E0E}"/>
                    </a:ext>
                  </a:extLst>
                </p:cNvPr>
                <p:cNvSpPr>
                  <a:spLocks/>
                </p:cNvSpPr>
                <p:nvPr/>
              </p:nvSpPr>
              <p:spPr bwMode="auto">
                <a:xfrm>
                  <a:off x="4610" y="1595"/>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w="3175">
                  <a:solidFill>
                    <a:srgbClr val="494936"/>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74" name="Line 78">
                  <a:extLst>
                    <a:ext uri="{FF2B5EF4-FFF2-40B4-BE49-F238E27FC236}">
                      <a16:creationId xmlns:a16="http://schemas.microsoft.com/office/drawing/2014/main" id="{6F688134-DEE5-4673-B4D7-255B3BEFA907}"/>
                    </a:ext>
                  </a:extLst>
                </p:cNvPr>
                <p:cNvSpPr>
                  <a:spLocks noChangeShapeType="1"/>
                </p:cNvSpPr>
                <p:nvPr/>
              </p:nvSpPr>
              <p:spPr bwMode="auto">
                <a:xfrm flipH="1">
                  <a:off x="4859" y="1660"/>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endParaRPr lang="en-US" sz="1500"/>
                </a:p>
              </p:txBody>
            </p:sp>
            <p:sp>
              <p:nvSpPr>
                <p:cNvPr id="75" name="Freeform 79">
                  <a:extLst>
                    <a:ext uri="{FF2B5EF4-FFF2-40B4-BE49-F238E27FC236}">
                      <a16:creationId xmlns:a16="http://schemas.microsoft.com/office/drawing/2014/main" id="{84FB4517-B891-449C-8264-DC5C33FBE727}"/>
                    </a:ext>
                  </a:extLst>
                </p:cNvPr>
                <p:cNvSpPr>
                  <a:spLocks/>
                </p:cNvSpPr>
                <p:nvPr/>
              </p:nvSpPr>
              <p:spPr bwMode="auto">
                <a:xfrm>
                  <a:off x="4964" y="1595"/>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76" name="Freeform 80">
                  <a:extLst>
                    <a:ext uri="{FF2B5EF4-FFF2-40B4-BE49-F238E27FC236}">
                      <a16:creationId xmlns:a16="http://schemas.microsoft.com/office/drawing/2014/main" id="{E68BED3A-02FE-43C1-862D-0365E17D4174}"/>
                    </a:ext>
                  </a:extLst>
                </p:cNvPr>
                <p:cNvSpPr>
                  <a:spLocks/>
                </p:cNvSpPr>
                <p:nvPr/>
              </p:nvSpPr>
              <p:spPr bwMode="auto">
                <a:xfrm>
                  <a:off x="4964" y="1595"/>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w="3175">
                  <a:solidFill>
                    <a:srgbClr val="494936"/>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77" name="Freeform 81">
                  <a:extLst>
                    <a:ext uri="{FF2B5EF4-FFF2-40B4-BE49-F238E27FC236}">
                      <a16:creationId xmlns:a16="http://schemas.microsoft.com/office/drawing/2014/main" id="{D4BCCFD0-DCB7-4916-BC81-D131C8B1E3A0}"/>
                    </a:ext>
                  </a:extLst>
                </p:cNvPr>
                <p:cNvSpPr>
                  <a:spLocks/>
                </p:cNvSpPr>
                <p:nvPr/>
              </p:nvSpPr>
              <p:spPr bwMode="auto">
                <a:xfrm>
                  <a:off x="4612" y="1687"/>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78" name="Freeform 82">
                  <a:extLst>
                    <a:ext uri="{FF2B5EF4-FFF2-40B4-BE49-F238E27FC236}">
                      <a16:creationId xmlns:a16="http://schemas.microsoft.com/office/drawing/2014/main" id="{D0285217-ACFC-4763-949C-CC48CC1908A0}"/>
                    </a:ext>
                  </a:extLst>
                </p:cNvPr>
                <p:cNvSpPr>
                  <a:spLocks/>
                </p:cNvSpPr>
                <p:nvPr/>
              </p:nvSpPr>
              <p:spPr bwMode="auto">
                <a:xfrm>
                  <a:off x="4612" y="1687"/>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w="3175">
                  <a:solidFill>
                    <a:srgbClr val="494936"/>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79" name="Freeform 83">
                  <a:extLst>
                    <a:ext uri="{FF2B5EF4-FFF2-40B4-BE49-F238E27FC236}">
                      <a16:creationId xmlns:a16="http://schemas.microsoft.com/office/drawing/2014/main" id="{B37A63A4-43DF-468B-9EF9-1300590B5195}"/>
                    </a:ext>
                  </a:extLst>
                </p:cNvPr>
                <p:cNvSpPr>
                  <a:spLocks/>
                </p:cNvSpPr>
                <p:nvPr/>
              </p:nvSpPr>
              <p:spPr bwMode="auto">
                <a:xfrm>
                  <a:off x="4885" y="1687"/>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0" name="Freeform 84">
                  <a:extLst>
                    <a:ext uri="{FF2B5EF4-FFF2-40B4-BE49-F238E27FC236}">
                      <a16:creationId xmlns:a16="http://schemas.microsoft.com/office/drawing/2014/main" id="{08485365-D383-4989-9834-7AF9E21B7744}"/>
                    </a:ext>
                  </a:extLst>
                </p:cNvPr>
                <p:cNvSpPr>
                  <a:spLocks/>
                </p:cNvSpPr>
                <p:nvPr/>
              </p:nvSpPr>
              <p:spPr bwMode="auto">
                <a:xfrm>
                  <a:off x="4885" y="1687"/>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w="3175">
                  <a:solidFill>
                    <a:srgbClr val="494936"/>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1" name="Rectangle 80">
                  <a:extLst>
                    <a:ext uri="{FF2B5EF4-FFF2-40B4-BE49-F238E27FC236}">
                      <a16:creationId xmlns:a16="http://schemas.microsoft.com/office/drawing/2014/main" id="{B8693440-49FA-4CEC-A974-34B768B26976}"/>
                    </a:ext>
                  </a:extLst>
                </p:cNvPr>
                <p:cNvSpPr>
                  <a:spLocks noChangeArrowheads="1"/>
                </p:cNvSpPr>
                <p:nvPr/>
              </p:nvSpPr>
              <p:spPr bwMode="auto">
                <a:xfrm>
                  <a:off x="4612" y="1736"/>
                  <a:ext cx="273" cy="1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2" name="Rectangle 81">
                  <a:extLst>
                    <a:ext uri="{FF2B5EF4-FFF2-40B4-BE49-F238E27FC236}">
                      <a16:creationId xmlns:a16="http://schemas.microsoft.com/office/drawing/2014/main" id="{FA890AFC-6F12-4912-AFB0-2A4189AE8360}"/>
                    </a:ext>
                  </a:extLst>
                </p:cNvPr>
                <p:cNvSpPr>
                  <a:spLocks noChangeArrowheads="1"/>
                </p:cNvSpPr>
                <p:nvPr/>
              </p:nvSpPr>
              <p:spPr bwMode="auto">
                <a:xfrm>
                  <a:off x="4613" y="1737"/>
                  <a:ext cx="271" cy="8"/>
                </a:xfrm>
                <a:prstGeom prst="rect">
                  <a:avLst/>
                </a:prstGeom>
                <a:solidFill>
                  <a:srgbClr val="B7B79D"/>
                </a:solidFill>
                <a:ln w="3175">
                  <a:solidFill>
                    <a:srgbClr val="494936"/>
                  </a:solidFill>
                  <a:miter lim="800000"/>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3" name="Freeform 87">
                  <a:extLst>
                    <a:ext uri="{FF2B5EF4-FFF2-40B4-BE49-F238E27FC236}">
                      <a16:creationId xmlns:a16="http://schemas.microsoft.com/office/drawing/2014/main" id="{FA14C276-C36D-4A7E-8C06-F7D74EEF1A36}"/>
                    </a:ext>
                  </a:extLst>
                </p:cNvPr>
                <p:cNvSpPr>
                  <a:spLocks/>
                </p:cNvSpPr>
                <p:nvPr/>
              </p:nvSpPr>
              <p:spPr bwMode="auto">
                <a:xfrm>
                  <a:off x="4663" y="1595"/>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4" name="Freeform 88">
                  <a:extLst>
                    <a:ext uri="{FF2B5EF4-FFF2-40B4-BE49-F238E27FC236}">
                      <a16:creationId xmlns:a16="http://schemas.microsoft.com/office/drawing/2014/main" id="{115575DF-73C0-4228-A1D5-9B43CB6F8CFF}"/>
                    </a:ext>
                  </a:extLst>
                </p:cNvPr>
                <p:cNvSpPr>
                  <a:spLocks/>
                </p:cNvSpPr>
                <p:nvPr/>
              </p:nvSpPr>
              <p:spPr bwMode="auto">
                <a:xfrm>
                  <a:off x="4663" y="1595"/>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w="3175">
                  <a:solidFill>
                    <a:srgbClr val="000000"/>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5" name="Freeform 89">
                  <a:extLst>
                    <a:ext uri="{FF2B5EF4-FFF2-40B4-BE49-F238E27FC236}">
                      <a16:creationId xmlns:a16="http://schemas.microsoft.com/office/drawing/2014/main" id="{D03318D6-9387-4C5B-A601-18D081506ADA}"/>
                    </a:ext>
                  </a:extLst>
                </p:cNvPr>
                <p:cNvSpPr>
                  <a:spLocks/>
                </p:cNvSpPr>
                <p:nvPr/>
              </p:nvSpPr>
              <p:spPr bwMode="auto">
                <a:xfrm>
                  <a:off x="4661" y="1394"/>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6" name="Freeform 90">
                  <a:extLst>
                    <a:ext uri="{FF2B5EF4-FFF2-40B4-BE49-F238E27FC236}">
                      <a16:creationId xmlns:a16="http://schemas.microsoft.com/office/drawing/2014/main" id="{797F0B9A-EA43-430C-8EFE-6A5B39591F93}"/>
                    </a:ext>
                  </a:extLst>
                </p:cNvPr>
                <p:cNvSpPr>
                  <a:spLocks/>
                </p:cNvSpPr>
                <p:nvPr/>
              </p:nvSpPr>
              <p:spPr bwMode="auto">
                <a:xfrm>
                  <a:off x="4661" y="1394"/>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w="3175">
                  <a:solidFill>
                    <a:srgbClr val="494936"/>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7" name="Rectangle 86">
                  <a:extLst>
                    <a:ext uri="{FF2B5EF4-FFF2-40B4-BE49-F238E27FC236}">
                      <a16:creationId xmlns:a16="http://schemas.microsoft.com/office/drawing/2014/main" id="{0939CA2F-21D3-4759-8BD8-C5528A2B252E}"/>
                    </a:ext>
                  </a:extLst>
                </p:cNvPr>
                <p:cNvSpPr>
                  <a:spLocks noChangeArrowheads="1"/>
                </p:cNvSpPr>
                <p:nvPr/>
              </p:nvSpPr>
              <p:spPr bwMode="auto">
                <a:xfrm>
                  <a:off x="4662" y="1421"/>
                  <a:ext cx="251" cy="196"/>
                </a:xfrm>
                <a:prstGeom prst="rect">
                  <a:avLst/>
                </a:prstGeom>
                <a:solidFill>
                  <a:srgbClr val="B7B79D"/>
                </a:solidFill>
                <a:ln w="3175">
                  <a:solidFill>
                    <a:srgbClr val="494936"/>
                  </a:solidFill>
                  <a:miter lim="800000"/>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8" name="Rectangle 87">
                  <a:extLst>
                    <a:ext uri="{FF2B5EF4-FFF2-40B4-BE49-F238E27FC236}">
                      <a16:creationId xmlns:a16="http://schemas.microsoft.com/office/drawing/2014/main" id="{B7124064-E393-4C75-A3DE-804AED1B7832}"/>
                    </a:ext>
                  </a:extLst>
                </p:cNvPr>
                <p:cNvSpPr>
                  <a:spLocks noChangeArrowheads="1"/>
                </p:cNvSpPr>
                <p:nvPr/>
              </p:nvSpPr>
              <p:spPr bwMode="auto">
                <a:xfrm>
                  <a:off x="4684" y="1446"/>
                  <a:ext cx="207" cy="152"/>
                </a:xfrm>
                <a:prstGeom prst="rect">
                  <a:avLst/>
                </a:prstGeom>
                <a:solidFill>
                  <a:srgbClr val="FFFFFF"/>
                </a:solidFill>
                <a:ln w="3175">
                  <a:solidFill>
                    <a:srgbClr val="494936"/>
                  </a:solidFill>
                  <a:miter lim="800000"/>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89" name="Freeform 93">
                  <a:extLst>
                    <a:ext uri="{FF2B5EF4-FFF2-40B4-BE49-F238E27FC236}">
                      <a16:creationId xmlns:a16="http://schemas.microsoft.com/office/drawing/2014/main" id="{3CF6E119-9EE2-4219-B55A-F59DEF0D3223}"/>
                    </a:ext>
                  </a:extLst>
                </p:cNvPr>
                <p:cNvSpPr>
                  <a:spLocks/>
                </p:cNvSpPr>
                <p:nvPr/>
              </p:nvSpPr>
              <p:spPr bwMode="auto">
                <a:xfrm>
                  <a:off x="4912" y="1394"/>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90" name="Freeform 94">
                  <a:extLst>
                    <a:ext uri="{FF2B5EF4-FFF2-40B4-BE49-F238E27FC236}">
                      <a16:creationId xmlns:a16="http://schemas.microsoft.com/office/drawing/2014/main" id="{65D1D698-E1A1-4CC7-A5CC-8DC96D27EF89}"/>
                    </a:ext>
                  </a:extLst>
                </p:cNvPr>
                <p:cNvSpPr>
                  <a:spLocks/>
                </p:cNvSpPr>
                <p:nvPr/>
              </p:nvSpPr>
              <p:spPr bwMode="auto">
                <a:xfrm>
                  <a:off x="4912" y="1394"/>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w="3175">
                  <a:solidFill>
                    <a:srgbClr val="494936"/>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sp>
            <p:nvSpPr>
              <p:cNvPr id="14" name="Rectangle 13">
                <a:extLst>
                  <a:ext uri="{FF2B5EF4-FFF2-40B4-BE49-F238E27FC236}">
                    <a16:creationId xmlns:a16="http://schemas.microsoft.com/office/drawing/2014/main" id="{1D52C2AA-B248-4E1C-B15A-8C6C629019BF}"/>
                  </a:ext>
                </a:extLst>
              </p:cNvPr>
              <p:cNvSpPr>
                <a:spLocks noChangeArrowheads="1"/>
              </p:cNvSpPr>
              <p:nvPr/>
            </p:nvSpPr>
            <p:spPr bwMode="auto">
              <a:xfrm>
                <a:off x="2163831" y="790824"/>
                <a:ext cx="713913" cy="30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r>
                  <a:rPr lang="en-US" altLang="en-US" sz="1500" dirty="0">
                    <a:solidFill>
                      <a:schemeClr val="bg1"/>
                    </a:solidFill>
                    <a:latin typeface="Helvetica" panose="020B0604020202020204" pitchFamily="34" charset="0"/>
                  </a:rPr>
                  <a:t>Host A</a:t>
                </a:r>
              </a:p>
            </p:txBody>
          </p:sp>
          <p:sp>
            <p:nvSpPr>
              <p:cNvPr id="15" name="Rectangle 14">
                <a:extLst>
                  <a:ext uri="{FF2B5EF4-FFF2-40B4-BE49-F238E27FC236}">
                    <a16:creationId xmlns:a16="http://schemas.microsoft.com/office/drawing/2014/main" id="{11CB84C4-55C2-4CF7-85E4-728BAA6FEB84}"/>
                  </a:ext>
                </a:extLst>
              </p:cNvPr>
              <p:cNvSpPr>
                <a:spLocks noChangeArrowheads="1"/>
              </p:cNvSpPr>
              <p:nvPr/>
            </p:nvSpPr>
            <p:spPr bwMode="auto">
              <a:xfrm>
                <a:off x="8640831" y="790824"/>
                <a:ext cx="724557" cy="30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r>
                  <a:rPr lang="en-US" altLang="en-US" sz="1500" dirty="0">
                    <a:solidFill>
                      <a:schemeClr val="bg1"/>
                    </a:solidFill>
                    <a:latin typeface="Helvetica" panose="020B0604020202020204" pitchFamily="34" charset="0"/>
                  </a:rPr>
                  <a:t>Host B</a:t>
                </a:r>
              </a:p>
            </p:txBody>
          </p:sp>
          <p:sp>
            <p:nvSpPr>
              <p:cNvPr id="16" name="Rectangle 15">
                <a:extLst>
                  <a:ext uri="{FF2B5EF4-FFF2-40B4-BE49-F238E27FC236}">
                    <a16:creationId xmlns:a16="http://schemas.microsoft.com/office/drawing/2014/main" id="{D0A29FB4-0DC1-434B-A480-80C180C5E372}"/>
                  </a:ext>
                </a:extLst>
              </p:cNvPr>
              <p:cNvSpPr>
                <a:spLocks noChangeArrowheads="1"/>
              </p:cNvSpPr>
              <p:nvPr/>
            </p:nvSpPr>
            <p:spPr bwMode="auto">
              <a:xfrm>
                <a:off x="3459231" y="943224"/>
                <a:ext cx="938911" cy="30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r>
                  <a:rPr lang="en-US" altLang="en-US" sz="1500" dirty="0">
                    <a:solidFill>
                      <a:schemeClr val="bg1"/>
                    </a:solidFill>
                    <a:latin typeface="Helvetica" panose="020B0604020202020204" pitchFamily="34" charset="0"/>
                  </a:rPr>
                  <a:t>Router A </a:t>
                </a:r>
              </a:p>
            </p:txBody>
          </p:sp>
          <p:sp>
            <p:nvSpPr>
              <p:cNvPr id="17" name="Rectangle 16">
                <a:extLst>
                  <a:ext uri="{FF2B5EF4-FFF2-40B4-BE49-F238E27FC236}">
                    <a16:creationId xmlns:a16="http://schemas.microsoft.com/office/drawing/2014/main" id="{2C977F5C-0A17-4905-AA72-A7CD6FB9B807}"/>
                  </a:ext>
                </a:extLst>
              </p:cNvPr>
              <p:cNvSpPr>
                <a:spLocks noChangeArrowheads="1"/>
              </p:cNvSpPr>
              <p:nvPr/>
            </p:nvSpPr>
            <p:spPr bwMode="auto">
              <a:xfrm>
                <a:off x="7116831" y="943224"/>
                <a:ext cx="960199" cy="30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r>
                  <a:rPr lang="en-US" altLang="en-US" sz="1500" dirty="0">
                    <a:solidFill>
                      <a:schemeClr val="bg1"/>
                    </a:solidFill>
                    <a:latin typeface="Helvetica" panose="020B0604020202020204" pitchFamily="34" charset="0"/>
                  </a:rPr>
                  <a:t>Router B </a:t>
                </a:r>
              </a:p>
            </p:txBody>
          </p:sp>
          <p:grpSp>
            <p:nvGrpSpPr>
              <p:cNvPr id="18" name="Group 17">
                <a:extLst>
                  <a:ext uri="{FF2B5EF4-FFF2-40B4-BE49-F238E27FC236}">
                    <a16:creationId xmlns:a16="http://schemas.microsoft.com/office/drawing/2014/main" id="{4101AEC5-8012-40B8-81AC-8B42C12A7B0A}"/>
                  </a:ext>
                </a:extLst>
              </p:cNvPr>
              <p:cNvGrpSpPr>
                <a:grpSpLocks/>
              </p:cNvGrpSpPr>
              <p:nvPr/>
            </p:nvGrpSpPr>
            <p:grpSpPr bwMode="auto">
              <a:xfrm>
                <a:off x="3584646" y="1262306"/>
                <a:ext cx="711201" cy="411161"/>
                <a:chOff x="1327" y="1497"/>
                <a:chExt cx="448" cy="259"/>
              </a:xfrm>
            </p:grpSpPr>
            <p:sp>
              <p:nvSpPr>
                <p:cNvPr id="45" name="Oval 44">
                  <a:extLst>
                    <a:ext uri="{FF2B5EF4-FFF2-40B4-BE49-F238E27FC236}">
                      <a16:creationId xmlns:a16="http://schemas.microsoft.com/office/drawing/2014/main" id="{65C21967-D1C1-4946-80AD-BA927FB2859B}"/>
                    </a:ext>
                  </a:extLst>
                </p:cNvPr>
                <p:cNvSpPr>
                  <a:spLocks noChangeArrowheads="1"/>
                </p:cNvSpPr>
                <p:nvPr/>
              </p:nvSpPr>
              <p:spPr bwMode="auto">
                <a:xfrm>
                  <a:off x="1328" y="1605"/>
                  <a:ext cx="447" cy="151"/>
                </a:xfrm>
                <a:prstGeom prst="ellipse">
                  <a:avLst/>
                </a:prstGeom>
                <a:solidFill>
                  <a:srgbClr val="0078AA"/>
                </a:solidFill>
                <a:ln w="4763">
                  <a:solidFill>
                    <a:srgbClr val="AAE6FF"/>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46" name="Rectangle 45">
                  <a:extLst>
                    <a:ext uri="{FF2B5EF4-FFF2-40B4-BE49-F238E27FC236}">
                      <a16:creationId xmlns:a16="http://schemas.microsoft.com/office/drawing/2014/main" id="{0424FB24-F500-4BCF-A8CF-9563CD036524}"/>
                    </a:ext>
                  </a:extLst>
                </p:cNvPr>
                <p:cNvSpPr>
                  <a:spLocks noChangeArrowheads="1"/>
                </p:cNvSpPr>
                <p:nvPr/>
              </p:nvSpPr>
              <p:spPr bwMode="auto">
                <a:xfrm>
                  <a:off x="1327" y="1574"/>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47" name="Rectangle 46">
                  <a:extLst>
                    <a:ext uri="{FF2B5EF4-FFF2-40B4-BE49-F238E27FC236}">
                      <a16:creationId xmlns:a16="http://schemas.microsoft.com/office/drawing/2014/main" id="{5A7F4953-AD28-4022-909A-E496AEB01600}"/>
                    </a:ext>
                  </a:extLst>
                </p:cNvPr>
                <p:cNvSpPr>
                  <a:spLocks noChangeArrowheads="1"/>
                </p:cNvSpPr>
                <p:nvPr/>
              </p:nvSpPr>
              <p:spPr bwMode="auto">
                <a:xfrm>
                  <a:off x="1327" y="1574"/>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48" name="Oval 47">
                  <a:extLst>
                    <a:ext uri="{FF2B5EF4-FFF2-40B4-BE49-F238E27FC236}">
                      <a16:creationId xmlns:a16="http://schemas.microsoft.com/office/drawing/2014/main" id="{E5C46DCA-0DD1-4921-8ADA-EFEDC0AC2A8C}"/>
                    </a:ext>
                  </a:extLst>
                </p:cNvPr>
                <p:cNvSpPr>
                  <a:spLocks noChangeArrowheads="1"/>
                </p:cNvSpPr>
                <p:nvPr/>
              </p:nvSpPr>
              <p:spPr bwMode="auto">
                <a:xfrm>
                  <a:off x="1328" y="1497"/>
                  <a:ext cx="447" cy="151"/>
                </a:xfrm>
                <a:prstGeom prst="ellipse">
                  <a:avLst/>
                </a:prstGeom>
                <a:solidFill>
                  <a:srgbClr val="00B4FF"/>
                </a:solidFill>
                <a:ln w="4763">
                  <a:solidFill>
                    <a:srgbClr val="AAE6FF"/>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nvGrpSpPr>
                <p:cNvPr id="49" name="Group 48">
                  <a:extLst>
                    <a:ext uri="{FF2B5EF4-FFF2-40B4-BE49-F238E27FC236}">
                      <a16:creationId xmlns:a16="http://schemas.microsoft.com/office/drawing/2014/main" id="{AED1D7C2-2F5D-4EE4-BFC7-9EA8DD443E7E}"/>
                    </a:ext>
                  </a:extLst>
                </p:cNvPr>
                <p:cNvGrpSpPr>
                  <a:grpSpLocks/>
                </p:cNvGrpSpPr>
                <p:nvPr/>
              </p:nvGrpSpPr>
              <p:grpSpPr bwMode="auto">
                <a:xfrm>
                  <a:off x="1395" y="1515"/>
                  <a:ext cx="310" cy="116"/>
                  <a:chOff x="1395" y="1515"/>
                  <a:chExt cx="310" cy="116"/>
                </a:xfrm>
              </p:grpSpPr>
              <p:grpSp>
                <p:nvGrpSpPr>
                  <p:cNvPr id="52" name="Group 51">
                    <a:extLst>
                      <a:ext uri="{FF2B5EF4-FFF2-40B4-BE49-F238E27FC236}">
                        <a16:creationId xmlns:a16="http://schemas.microsoft.com/office/drawing/2014/main" id="{B01DFB7B-AFDC-464C-A26E-4BFA837469EC}"/>
                      </a:ext>
                    </a:extLst>
                  </p:cNvPr>
                  <p:cNvGrpSpPr>
                    <a:grpSpLocks/>
                  </p:cNvGrpSpPr>
                  <p:nvPr/>
                </p:nvGrpSpPr>
                <p:grpSpPr bwMode="auto">
                  <a:xfrm>
                    <a:off x="1395" y="1515"/>
                    <a:ext cx="307" cy="113"/>
                    <a:chOff x="1395" y="1515"/>
                    <a:chExt cx="307" cy="113"/>
                  </a:xfrm>
                </p:grpSpPr>
                <p:sp>
                  <p:nvSpPr>
                    <p:cNvPr id="62" name="Freeform 106">
                      <a:extLst>
                        <a:ext uri="{FF2B5EF4-FFF2-40B4-BE49-F238E27FC236}">
                          <a16:creationId xmlns:a16="http://schemas.microsoft.com/office/drawing/2014/main" id="{32CE9272-9B81-4A00-A1E2-458FA5CA78B2}"/>
                        </a:ext>
                      </a:extLst>
                    </p:cNvPr>
                    <p:cNvSpPr>
                      <a:spLocks/>
                    </p:cNvSpPr>
                    <p:nvPr/>
                  </p:nvSpPr>
                  <p:spPr bwMode="auto">
                    <a:xfrm>
                      <a:off x="1556" y="1518"/>
                      <a:ext cx="146" cy="48"/>
                    </a:xfrm>
                    <a:custGeom>
                      <a:avLst/>
                      <a:gdLst>
                        <a:gd name="T0" fmla="*/ 0 w 440"/>
                        <a:gd name="T1" fmla="*/ 1 h 144"/>
                        <a:gd name="T2" fmla="*/ 1 w 440"/>
                        <a:gd name="T3" fmla="*/ 2 h 144"/>
                        <a:gd name="T4" fmla="*/ 4 w 440"/>
                        <a:gd name="T5" fmla="*/ 1 h 144"/>
                        <a:gd name="T6" fmla="*/ 5 w 440"/>
                        <a:gd name="T7" fmla="*/ 1 h 144"/>
                        <a:gd name="T8" fmla="*/ 5 w 440"/>
                        <a:gd name="T9" fmla="*/ 0 h 144"/>
                        <a:gd name="T10" fmla="*/ 1 w 440"/>
                        <a:gd name="T11" fmla="*/ 0 h 144"/>
                        <a:gd name="T12" fmla="*/ 3 w 440"/>
                        <a:gd name="T13" fmla="*/ 0 h 144"/>
                        <a:gd name="T14" fmla="*/ 0 w 440"/>
                        <a:gd name="T15" fmla="*/ 1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63" name="Freeform 107">
                      <a:extLst>
                        <a:ext uri="{FF2B5EF4-FFF2-40B4-BE49-F238E27FC236}">
                          <a16:creationId xmlns:a16="http://schemas.microsoft.com/office/drawing/2014/main" id="{1AB5D435-9889-4C6B-B5BF-83658536D040}"/>
                        </a:ext>
                      </a:extLst>
                    </p:cNvPr>
                    <p:cNvSpPr>
                      <a:spLocks/>
                    </p:cNvSpPr>
                    <p:nvPr/>
                  </p:nvSpPr>
                  <p:spPr bwMode="auto">
                    <a:xfrm>
                      <a:off x="1556" y="1518"/>
                      <a:ext cx="146" cy="48"/>
                    </a:xfrm>
                    <a:custGeom>
                      <a:avLst/>
                      <a:gdLst>
                        <a:gd name="T0" fmla="*/ 0 w 440"/>
                        <a:gd name="T1" fmla="*/ 1 h 144"/>
                        <a:gd name="T2" fmla="*/ 1 w 440"/>
                        <a:gd name="T3" fmla="*/ 2 h 144"/>
                        <a:gd name="T4" fmla="*/ 4 w 440"/>
                        <a:gd name="T5" fmla="*/ 1 h 144"/>
                        <a:gd name="T6" fmla="*/ 5 w 440"/>
                        <a:gd name="T7" fmla="*/ 1 h 144"/>
                        <a:gd name="T8" fmla="*/ 5 w 440"/>
                        <a:gd name="T9" fmla="*/ 0 h 144"/>
                        <a:gd name="T10" fmla="*/ 1 w 440"/>
                        <a:gd name="T11" fmla="*/ 0 h 144"/>
                        <a:gd name="T12" fmla="*/ 3 w 440"/>
                        <a:gd name="T13" fmla="*/ 0 h 144"/>
                        <a:gd name="T14" fmla="*/ 0 w 440"/>
                        <a:gd name="T15" fmla="*/ 1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64" name="Freeform 108">
                      <a:extLst>
                        <a:ext uri="{FF2B5EF4-FFF2-40B4-BE49-F238E27FC236}">
                          <a16:creationId xmlns:a16="http://schemas.microsoft.com/office/drawing/2014/main" id="{90346B65-2902-4C23-A00F-AD0F4A3830D1}"/>
                        </a:ext>
                      </a:extLst>
                    </p:cNvPr>
                    <p:cNvSpPr>
                      <a:spLocks/>
                    </p:cNvSpPr>
                    <p:nvPr/>
                  </p:nvSpPr>
                  <p:spPr bwMode="auto">
                    <a:xfrm>
                      <a:off x="1395" y="1574"/>
                      <a:ext cx="147" cy="51"/>
                    </a:xfrm>
                    <a:custGeom>
                      <a:avLst/>
                      <a:gdLst>
                        <a:gd name="T0" fmla="*/ 5 w 441"/>
                        <a:gd name="T1" fmla="*/ 0 h 153"/>
                        <a:gd name="T2" fmla="*/ 4 w 441"/>
                        <a:gd name="T3" fmla="*/ 0 h 153"/>
                        <a:gd name="T4" fmla="*/ 1 w 441"/>
                        <a:gd name="T5" fmla="*/ 1 h 153"/>
                        <a:gd name="T6" fmla="*/ 0 w 441"/>
                        <a:gd name="T7" fmla="*/ 1 h 153"/>
                        <a:gd name="T8" fmla="*/ 1 w 441"/>
                        <a:gd name="T9" fmla="*/ 2 h 153"/>
                        <a:gd name="T10" fmla="*/ 4 w 441"/>
                        <a:gd name="T11" fmla="*/ 2 h 153"/>
                        <a:gd name="T12" fmla="*/ 3 w 441"/>
                        <a:gd name="T13" fmla="*/ 1 h 153"/>
                        <a:gd name="T14" fmla="*/ 5 w 441"/>
                        <a:gd name="T15" fmla="*/ 0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65" name="Freeform 109">
                      <a:extLst>
                        <a:ext uri="{FF2B5EF4-FFF2-40B4-BE49-F238E27FC236}">
                          <a16:creationId xmlns:a16="http://schemas.microsoft.com/office/drawing/2014/main" id="{5D6C535B-5EB6-4B17-B2FA-D77C5493493F}"/>
                        </a:ext>
                      </a:extLst>
                    </p:cNvPr>
                    <p:cNvSpPr>
                      <a:spLocks/>
                    </p:cNvSpPr>
                    <p:nvPr/>
                  </p:nvSpPr>
                  <p:spPr bwMode="auto">
                    <a:xfrm>
                      <a:off x="1395" y="1574"/>
                      <a:ext cx="147" cy="51"/>
                    </a:xfrm>
                    <a:custGeom>
                      <a:avLst/>
                      <a:gdLst>
                        <a:gd name="T0" fmla="*/ 5 w 441"/>
                        <a:gd name="T1" fmla="*/ 0 h 153"/>
                        <a:gd name="T2" fmla="*/ 4 w 441"/>
                        <a:gd name="T3" fmla="*/ 0 h 153"/>
                        <a:gd name="T4" fmla="*/ 1 w 441"/>
                        <a:gd name="T5" fmla="*/ 1 h 153"/>
                        <a:gd name="T6" fmla="*/ 0 w 441"/>
                        <a:gd name="T7" fmla="*/ 1 h 153"/>
                        <a:gd name="T8" fmla="*/ 1 w 441"/>
                        <a:gd name="T9" fmla="*/ 2 h 153"/>
                        <a:gd name="T10" fmla="*/ 4 w 441"/>
                        <a:gd name="T11" fmla="*/ 2 h 153"/>
                        <a:gd name="T12" fmla="*/ 3 w 441"/>
                        <a:gd name="T13" fmla="*/ 1 h 153"/>
                        <a:gd name="T14" fmla="*/ 5 w 441"/>
                        <a:gd name="T15" fmla="*/ 0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66" name="Freeform 110">
                      <a:extLst>
                        <a:ext uri="{FF2B5EF4-FFF2-40B4-BE49-F238E27FC236}">
                          <a16:creationId xmlns:a16="http://schemas.microsoft.com/office/drawing/2014/main" id="{6EA2F65C-F9D2-4874-B19C-1D37B3373F1F}"/>
                        </a:ext>
                      </a:extLst>
                    </p:cNvPr>
                    <p:cNvSpPr>
                      <a:spLocks/>
                    </p:cNvSpPr>
                    <p:nvPr/>
                  </p:nvSpPr>
                  <p:spPr bwMode="auto">
                    <a:xfrm>
                      <a:off x="1403" y="1515"/>
                      <a:ext cx="147" cy="48"/>
                    </a:xfrm>
                    <a:custGeom>
                      <a:avLst/>
                      <a:gdLst>
                        <a:gd name="T0" fmla="*/ 0 w 440"/>
                        <a:gd name="T1" fmla="*/ 0 h 144"/>
                        <a:gd name="T2" fmla="*/ 1 w 440"/>
                        <a:gd name="T3" fmla="*/ 0 h 144"/>
                        <a:gd name="T4" fmla="*/ 4 w 440"/>
                        <a:gd name="T5" fmla="*/ 1 h 144"/>
                        <a:gd name="T6" fmla="*/ 5 w 440"/>
                        <a:gd name="T7" fmla="*/ 1 h 144"/>
                        <a:gd name="T8" fmla="*/ 5 w 440"/>
                        <a:gd name="T9" fmla="*/ 2 h 144"/>
                        <a:gd name="T10" fmla="*/ 1 w 440"/>
                        <a:gd name="T11" fmla="*/ 2 h 144"/>
                        <a:gd name="T12" fmla="*/ 3 w 440"/>
                        <a:gd name="T13" fmla="*/ 1 h 144"/>
                        <a:gd name="T14" fmla="*/ 0 w 440"/>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67" name="Freeform 111">
                      <a:extLst>
                        <a:ext uri="{FF2B5EF4-FFF2-40B4-BE49-F238E27FC236}">
                          <a16:creationId xmlns:a16="http://schemas.microsoft.com/office/drawing/2014/main" id="{1C302A18-BF97-4843-AB85-C1850898B0EF}"/>
                        </a:ext>
                      </a:extLst>
                    </p:cNvPr>
                    <p:cNvSpPr>
                      <a:spLocks/>
                    </p:cNvSpPr>
                    <p:nvPr/>
                  </p:nvSpPr>
                  <p:spPr bwMode="auto">
                    <a:xfrm>
                      <a:off x="1403" y="1515"/>
                      <a:ext cx="147" cy="48"/>
                    </a:xfrm>
                    <a:custGeom>
                      <a:avLst/>
                      <a:gdLst>
                        <a:gd name="T0" fmla="*/ 0 w 440"/>
                        <a:gd name="T1" fmla="*/ 0 h 144"/>
                        <a:gd name="T2" fmla="*/ 1 w 440"/>
                        <a:gd name="T3" fmla="*/ 0 h 144"/>
                        <a:gd name="T4" fmla="*/ 4 w 440"/>
                        <a:gd name="T5" fmla="*/ 1 h 144"/>
                        <a:gd name="T6" fmla="*/ 5 w 440"/>
                        <a:gd name="T7" fmla="*/ 1 h 144"/>
                        <a:gd name="T8" fmla="*/ 5 w 440"/>
                        <a:gd name="T9" fmla="*/ 2 h 144"/>
                        <a:gd name="T10" fmla="*/ 1 w 440"/>
                        <a:gd name="T11" fmla="*/ 2 h 144"/>
                        <a:gd name="T12" fmla="*/ 3 w 440"/>
                        <a:gd name="T13" fmla="*/ 1 h 144"/>
                        <a:gd name="T14" fmla="*/ 0 w 440"/>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68" name="Freeform 112">
                      <a:extLst>
                        <a:ext uri="{FF2B5EF4-FFF2-40B4-BE49-F238E27FC236}">
                          <a16:creationId xmlns:a16="http://schemas.microsoft.com/office/drawing/2014/main" id="{6E2FCB00-034B-488D-8FE0-A5D135FF31AA}"/>
                        </a:ext>
                      </a:extLst>
                    </p:cNvPr>
                    <p:cNvSpPr>
                      <a:spLocks/>
                    </p:cNvSpPr>
                    <p:nvPr/>
                  </p:nvSpPr>
                  <p:spPr bwMode="auto">
                    <a:xfrm>
                      <a:off x="1550" y="1579"/>
                      <a:ext cx="147" cy="49"/>
                    </a:xfrm>
                    <a:custGeom>
                      <a:avLst/>
                      <a:gdLst>
                        <a:gd name="T0" fmla="*/ 5 w 441"/>
                        <a:gd name="T1" fmla="*/ 1 h 146"/>
                        <a:gd name="T2" fmla="*/ 4 w 441"/>
                        <a:gd name="T3" fmla="*/ 2 h 146"/>
                        <a:gd name="T4" fmla="*/ 1 w 441"/>
                        <a:gd name="T5" fmla="*/ 1 h 146"/>
                        <a:gd name="T6" fmla="*/ 0 w 441"/>
                        <a:gd name="T7" fmla="*/ 1 h 146"/>
                        <a:gd name="T8" fmla="*/ 1 w 441"/>
                        <a:gd name="T9" fmla="*/ 0 h 146"/>
                        <a:gd name="T10" fmla="*/ 4 w 441"/>
                        <a:gd name="T11" fmla="*/ 0 h 146"/>
                        <a:gd name="T12" fmla="*/ 3 w 441"/>
                        <a:gd name="T13" fmla="*/ 0 h 146"/>
                        <a:gd name="T14" fmla="*/ 5 w 441"/>
                        <a:gd name="T15" fmla="*/ 1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69" name="Freeform 113">
                      <a:extLst>
                        <a:ext uri="{FF2B5EF4-FFF2-40B4-BE49-F238E27FC236}">
                          <a16:creationId xmlns:a16="http://schemas.microsoft.com/office/drawing/2014/main" id="{C879FF86-5A77-4C7A-A567-7C48D64CB29B}"/>
                        </a:ext>
                      </a:extLst>
                    </p:cNvPr>
                    <p:cNvSpPr>
                      <a:spLocks/>
                    </p:cNvSpPr>
                    <p:nvPr/>
                  </p:nvSpPr>
                  <p:spPr bwMode="auto">
                    <a:xfrm>
                      <a:off x="1550" y="1579"/>
                      <a:ext cx="147" cy="49"/>
                    </a:xfrm>
                    <a:custGeom>
                      <a:avLst/>
                      <a:gdLst>
                        <a:gd name="T0" fmla="*/ 5 w 441"/>
                        <a:gd name="T1" fmla="*/ 1 h 146"/>
                        <a:gd name="T2" fmla="*/ 4 w 441"/>
                        <a:gd name="T3" fmla="*/ 2 h 146"/>
                        <a:gd name="T4" fmla="*/ 1 w 441"/>
                        <a:gd name="T5" fmla="*/ 1 h 146"/>
                        <a:gd name="T6" fmla="*/ 0 w 441"/>
                        <a:gd name="T7" fmla="*/ 1 h 146"/>
                        <a:gd name="T8" fmla="*/ 1 w 441"/>
                        <a:gd name="T9" fmla="*/ 0 h 146"/>
                        <a:gd name="T10" fmla="*/ 4 w 441"/>
                        <a:gd name="T11" fmla="*/ 0 h 146"/>
                        <a:gd name="T12" fmla="*/ 3 w 441"/>
                        <a:gd name="T13" fmla="*/ 0 h 146"/>
                        <a:gd name="T14" fmla="*/ 5 w 441"/>
                        <a:gd name="T15" fmla="*/ 1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nvGrpSpPr>
                  <p:cNvPr id="53" name="Group 52">
                    <a:extLst>
                      <a:ext uri="{FF2B5EF4-FFF2-40B4-BE49-F238E27FC236}">
                        <a16:creationId xmlns:a16="http://schemas.microsoft.com/office/drawing/2014/main" id="{38D55AF3-6DE2-4A83-B199-08A0DBBF6849}"/>
                      </a:ext>
                    </a:extLst>
                  </p:cNvPr>
                  <p:cNvGrpSpPr>
                    <a:grpSpLocks/>
                  </p:cNvGrpSpPr>
                  <p:nvPr/>
                </p:nvGrpSpPr>
                <p:grpSpPr bwMode="auto">
                  <a:xfrm>
                    <a:off x="1398" y="1518"/>
                    <a:ext cx="307" cy="113"/>
                    <a:chOff x="1398" y="1518"/>
                    <a:chExt cx="307" cy="113"/>
                  </a:xfrm>
                </p:grpSpPr>
                <p:sp>
                  <p:nvSpPr>
                    <p:cNvPr id="54" name="Freeform 115">
                      <a:extLst>
                        <a:ext uri="{FF2B5EF4-FFF2-40B4-BE49-F238E27FC236}">
                          <a16:creationId xmlns:a16="http://schemas.microsoft.com/office/drawing/2014/main" id="{A7313A6F-7C78-44B2-8921-4D6F57301A7E}"/>
                        </a:ext>
                      </a:extLst>
                    </p:cNvPr>
                    <p:cNvSpPr>
                      <a:spLocks/>
                    </p:cNvSpPr>
                    <p:nvPr/>
                  </p:nvSpPr>
                  <p:spPr bwMode="auto">
                    <a:xfrm>
                      <a:off x="1558" y="1520"/>
                      <a:ext cx="147" cy="49"/>
                    </a:xfrm>
                    <a:custGeom>
                      <a:avLst/>
                      <a:gdLst>
                        <a:gd name="T0" fmla="*/ 0 w 440"/>
                        <a:gd name="T1" fmla="*/ 1 h 145"/>
                        <a:gd name="T2" fmla="*/ 1 w 440"/>
                        <a:gd name="T3" fmla="*/ 2 h 145"/>
                        <a:gd name="T4" fmla="*/ 4 w 440"/>
                        <a:gd name="T5" fmla="*/ 1 h 145"/>
                        <a:gd name="T6" fmla="*/ 5 w 440"/>
                        <a:gd name="T7" fmla="*/ 1 h 145"/>
                        <a:gd name="T8" fmla="*/ 5 w 440"/>
                        <a:gd name="T9" fmla="*/ 0 h 145"/>
                        <a:gd name="T10" fmla="*/ 1 w 440"/>
                        <a:gd name="T11" fmla="*/ 0 h 145"/>
                        <a:gd name="T12" fmla="*/ 3 w 440"/>
                        <a:gd name="T13" fmla="*/ 0 h 145"/>
                        <a:gd name="T14" fmla="*/ 0 w 440"/>
                        <a:gd name="T15" fmla="*/ 1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55" name="Freeform 116">
                      <a:extLst>
                        <a:ext uri="{FF2B5EF4-FFF2-40B4-BE49-F238E27FC236}">
                          <a16:creationId xmlns:a16="http://schemas.microsoft.com/office/drawing/2014/main" id="{61110923-E743-4688-864E-BB6E63376F17}"/>
                        </a:ext>
                      </a:extLst>
                    </p:cNvPr>
                    <p:cNvSpPr>
                      <a:spLocks/>
                    </p:cNvSpPr>
                    <p:nvPr/>
                  </p:nvSpPr>
                  <p:spPr bwMode="auto">
                    <a:xfrm>
                      <a:off x="1558" y="1520"/>
                      <a:ext cx="147" cy="49"/>
                    </a:xfrm>
                    <a:custGeom>
                      <a:avLst/>
                      <a:gdLst>
                        <a:gd name="T0" fmla="*/ 0 w 440"/>
                        <a:gd name="T1" fmla="*/ 1 h 145"/>
                        <a:gd name="T2" fmla="*/ 1 w 440"/>
                        <a:gd name="T3" fmla="*/ 2 h 145"/>
                        <a:gd name="T4" fmla="*/ 4 w 440"/>
                        <a:gd name="T5" fmla="*/ 1 h 145"/>
                        <a:gd name="T6" fmla="*/ 5 w 440"/>
                        <a:gd name="T7" fmla="*/ 1 h 145"/>
                        <a:gd name="T8" fmla="*/ 5 w 440"/>
                        <a:gd name="T9" fmla="*/ 0 h 145"/>
                        <a:gd name="T10" fmla="*/ 1 w 440"/>
                        <a:gd name="T11" fmla="*/ 0 h 145"/>
                        <a:gd name="T12" fmla="*/ 3 w 440"/>
                        <a:gd name="T13" fmla="*/ 0 h 145"/>
                        <a:gd name="T14" fmla="*/ 0 w 440"/>
                        <a:gd name="T15" fmla="*/ 1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56" name="Freeform 117">
                      <a:extLst>
                        <a:ext uri="{FF2B5EF4-FFF2-40B4-BE49-F238E27FC236}">
                          <a16:creationId xmlns:a16="http://schemas.microsoft.com/office/drawing/2014/main" id="{CF3C3699-F836-461C-90BD-6B1D98DE1C24}"/>
                        </a:ext>
                      </a:extLst>
                    </p:cNvPr>
                    <p:cNvSpPr>
                      <a:spLocks/>
                    </p:cNvSpPr>
                    <p:nvPr/>
                  </p:nvSpPr>
                  <p:spPr bwMode="auto">
                    <a:xfrm>
                      <a:off x="1398" y="1577"/>
                      <a:ext cx="147" cy="51"/>
                    </a:xfrm>
                    <a:custGeom>
                      <a:avLst/>
                      <a:gdLst>
                        <a:gd name="T0" fmla="*/ 5 w 440"/>
                        <a:gd name="T1" fmla="*/ 0 h 154"/>
                        <a:gd name="T2" fmla="*/ 4 w 440"/>
                        <a:gd name="T3" fmla="*/ 0 h 154"/>
                        <a:gd name="T4" fmla="*/ 1 w 440"/>
                        <a:gd name="T5" fmla="*/ 1 h 154"/>
                        <a:gd name="T6" fmla="*/ 0 w 440"/>
                        <a:gd name="T7" fmla="*/ 1 h 154"/>
                        <a:gd name="T8" fmla="*/ 1 w 440"/>
                        <a:gd name="T9" fmla="*/ 2 h 154"/>
                        <a:gd name="T10" fmla="*/ 4 w 440"/>
                        <a:gd name="T11" fmla="*/ 2 h 154"/>
                        <a:gd name="T12" fmla="*/ 3 w 440"/>
                        <a:gd name="T13" fmla="*/ 1 h 154"/>
                        <a:gd name="T14" fmla="*/ 5 w 440"/>
                        <a:gd name="T15" fmla="*/ 0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57" name="Freeform 118">
                      <a:extLst>
                        <a:ext uri="{FF2B5EF4-FFF2-40B4-BE49-F238E27FC236}">
                          <a16:creationId xmlns:a16="http://schemas.microsoft.com/office/drawing/2014/main" id="{978A279A-7783-46F6-9F91-EFFB311A20AA}"/>
                        </a:ext>
                      </a:extLst>
                    </p:cNvPr>
                    <p:cNvSpPr>
                      <a:spLocks/>
                    </p:cNvSpPr>
                    <p:nvPr/>
                  </p:nvSpPr>
                  <p:spPr bwMode="auto">
                    <a:xfrm>
                      <a:off x="1398" y="1577"/>
                      <a:ext cx="147" cy="51"/>
                    </a:xfrm>
                    <a:custGeom>
                      <a:avLst/>
                      <a:gdLst>
                        <a:gd name="T0" fmla="*/ 5 w 440"/>
                        <a:gd name="T1" fmla="*/ 0 h 154"/>
                        <a:gd name="T2" fmla="*/ 4 w 440"/>
                        <a:gd name="T3" fmla="*/ 0 h 154"/>
                        <a:gd name="T4" fmla="*/ 1 w 440"/>
                        <a:gd name="T5" fmla="*/ 1 h 154"/>
                        <a:gd name="T6" fmla="*/ 0 w 440"/>
                        <a:gd name="T7" fmla="*/ 1 h 154"/>
                        <a:gd name="T8" fmla="*/ 1 w 440"/>
                        <a:gd name="T9" fmla="*/ 2 h 154"/>
                        <a:gd name="T10" fmla="*/ 4 w 440"/>
                        <a:gd name="T11" fmla="*/ 2 h 154"/>
                        <a:gd name="T12" fmla="*/ 3 w 440"/>
                        <a:gd name="T13" fmla="*/ 1 h 154"/>
                        <a:gd name="T14" fmla="*/ 5 w 440"/>
                        <a:gd name="T15" fmla="*/ 0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58" name="Freeform 119">
                      <a:extLst>
                        <a:ext uri="{FF2B5EF4-FFF2-40B4-BE49-F238E27FC236}">
                          <a16:creationId xmlns:a16="http://schemas.microsoft.com/office/drawing/2014/main" id="{840A7ABA-7E21-4B62-A81C-D41A87C186DA}"/>
                        </a:ext>
                      </a:extLst>
                    </p:cNvPr>
                    <p:cNvSpPr>
                      <a:spLocks/>
                    </p:cNvSpPr>
                    <p:nvPr/>
                  </p:nvSpPr>
                  <p:spPr bwMode="auto">
                    <a:xfrm>
                      <a:off x="1406" y="1518"/>
                      <a:ext cx="147" cy="48"/>
                    </a:xfrm>
                    <a:custGeom>
                      <a:avLst/>
                      <a:gdLst>
                        <a:gd name="T0" fmla="*/ 0 w 441"/>
                        <a:gd name="T1" fmla="*/ 0 h 144"/>
                        <a:gd name="T2" fmla="*/ 1 w 441"/>
                        <a:gd name="T3" fmla="*/ 0 h 144"/>
                        <a:gd name="T4" fmla="*/ 4 w 441"/>
                        <a:gd name="T5" fmla="*/ 1 h 144"/>
                        <a:gd name="T6" fmla="*/ 5 w 441"/>
                        <a:gd name="T7" fmla="*/ 1 h 144"/>
                        <a:gd name="T8" fmla="*/ 5 w 441"/>
                        <a:gd name="T9" fmla="*/ 2 h 144"/>
                        <a:gd name="T10" fmla="*/ 1 w 441"/>
                        <a:gd name="T11" fmla="*/ 2 h 144"/>
                        <a:gd name="T12" fmla="*/ 3 w 441"/>
                        <a:gd name="T13" fmla="*/ 1 h 144"/>
                        <a:gd name="T14" fmla="*/ 0 w 441"/>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59" name="Freeform 120">
                      <a:extLst>
                        <a:ext uri="{FF2B5EF4-FFF2-40B4-BE49-F238E27FC236}">
                          <a16:creationId xmlns:a16="http://schemas.microsoft.com/office/drawing/2014/main" id="{7CB1AA85-BEBE-4821-B2EE-982F8F331E2C}"/>
                        </a:ext>
                      </a:extLst>
                    </p:cNvPr>
                    <p:cNvSpPr>
                      <a:spLocks/>
                    </p:cNvSpPr>
                    <p:nvPr/>
                  </p:nvSpPr>
                  <p:spPr bwMode="auto">
                    <a:xfrm>
                      <a:off x="1406" y="1518"/>
                      <a:ext cx="147" cy="48"/>
                    </a:xfrm>
                    <a:custGeom>
                      <a:avLst/>
                      <a:gdLst>
                        <a:gd name="T0" fmla="*/ 0 w 441"/>
                        <a:gd name="T1" fmla="*/ 0 h 144"/>
                        <a:gd name="T2" fmla="*/ 1 w 441"/>
                        <a:gd name="T3" fmla="*/ 0 h 144"/>
                        <a:gd name="T4" fmla="*/ 4 w 441"/>
                        <a:gd name="T5" fmla="*/ 1 h 144"/>
                        <a:gd name="T6" fmla="*/ 5 w 441"/>
                        <a:gd name="T7" fmla="*/ 1 h 144"/>
                        <a:gd name="T8" fmla="*/ 5 w 441"/>
                        <a:gd name="T9" fmla="*/ 2 h 144"/>
                        <a:gd name="T10" fmla="*/ 1 w 441"/>
                        <a:gd name="T11" fmla="*/ 2 h 144"/>
                        <a:gd name="T12" fmla="*/ 3 w 441"/>
                        <a:gd name="T13" fmla="*/ 1 h 144"/>
                        <a:gd name="T14" fmla="*/ 0 w 441"/>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60" name="Freeform 121">
                      <a:extLst>
                        <a:ext uri="{FF2B5EF4-FFF2-40B4-BE49-F238E27FC236}">
                          <a16:creationId xmlns:a16="http://schemas.microsoft.com/office/drawing/2014/main" id="{8556FE94-AEAD-4CB3-97FC-769927B7A54A}"/>
                        </a:ext>
                      </a:extLst>
                    </p:cNvPr>
                    <p:cNvSpPr>
                      <a:spLocks/>
                    </p:cNvSpPr>
                    <p:nvPr/>
                  </p:nvSpPr>
                  <p:spPr bwMode="auto">
                    <a:xfrm>
                      <a:off x="1553" y="1582"/>
                      <a:ext cx="147" cy="49"/>
                    </a:xfrm>
                    <a:custGeom>
                      <a:avLst/>
                      <a:gdLst>
                        <a:gd name="T0" fmla="*/ 5 w 440"/>
                        <a:gd name="T1" fmla="*/ 1 h 146"/>
                        <a:gd name="T2" fmla="*/ 4 w 440"/>
                        <a:gd name="T3" fmla="*/ 2 h 146"/>
                        <a:gd name="T4" fmla="*/ 1 w 440"/>
                        <a:gd name="T5" fmla="*/ 1 h 146"/>
                        <a:gd name="T6" fmla="*/ 0 w 440"/>
                        <a:gd name="T7" fmla="*/ 1 h 146"/>
                        <a:gd name="T8" fmla="*/ 1 w 440"/>
                        <a:gd name="T9" fmla="*/ 0 h 146"/>
                        <a:gd name="T10" fmla="*/ 4 w 440"/>
                        <a:gd name="T11" fmla="*/ 0 h 146"/>
                        <a:gd name="T12" fmla="*/ 3 w 440"/>
                        <a:gd name="T13" fmla="*/ 0 h 146"/>
                        <a:gd name="T14" fmla="*/ 5 w 440"/>
                        <a:gd name="T15" fmla="*/ 1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61" name="Freeform 122">
                      <a:extLst>
                        <a:ext uri="{FF2B5EF4-FFF2-40B4-BE49-F238E27FC236}">
                          <a16:creationId xmlns:a16="http://schemas.microsoft.com/office/drawing/2014/main" id="{C0CF8A63-F7CA-43A2-B61A-4765B11B4E82}"/>
                        </a:ext>
                      </a:extLst>
                    </p:cNvPr>
                    <p:cNvSpPr>
                      <a:spLocks/>
                    </p:cNvSpPr>
                    <p:nvPr/>
                  </p:nvSpPr>
                  <p:spPr bwMode="auto">
                    <a:xfrm>
                      <a:off x="1553" y="1582"/>
                      <a:ext cx="147" cy="49"/>
                    </a:xfrm>
                    <a:custGeom>
                      <a:avLst/>
                      <a:gdLst>
                        <a:gd name="T0" fmla="*/ 5 w 440"/>
                        <a:gd name="T1" fmla="*/ 1 h 146"/>
                        <a:gd name="T2" fmla="*/ 4 w 440"/>
                        <a:gd name="T3" fmla="*/ 2 h 146"/>
                        <a:gd name="T4" fmla="*/ 1 w 440"/>
                        <a:gd name="T5" fmla="*/ 1 h 146"/>
                        <a:gd name="T6" fmla="*/ 0 w 440"/>
                        <a:gd name="T7" fmla="*/ 1 h 146"/>
                        <a:gd name="T8" fmla="*/ 1 w 440"/>
                        <a:gd name="T9" fmla="*/ 0 h 146"/>
                        <a:gd name="T10" fmla="*/ 4 w 440"/>
                        <a:gd name="T11" fmla="*/ 0 h 146"/>
                        <a:gd name="T12" fmla="*/ 3 w 440"/>
                        <a:gd name="T13" fmla="*/ 0 h 146"/>
                        <a:gd name="T14" fmla="*/ 5 w 440"/>
                        <a:gd name="T15" fmla="*/ 1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sp>
              <p:nvSpPr>
                <p:cNvPr id="50" name="Line 123">
                  <a:extLst>
                    <a:ext uri="{FF2B5EF4-FFF2-40B4-BE49-F238E27FC236}">
                      <a16:creationId xmlns:a16="http://schemas.microsoft.com/office/drawing/2014/main" id="{C780DBE8-1C43-4B77-A191-CE009F630701}"/>
                    </a:ext>
                  </a:extLst>
                </p:cNvPr>
                <p:cNvSpPr>
                  <a:spLocks noChangeShapeType="1"/>
                </p:cNvSpPr>
                <p:nvPr/>
              </p:nvSpPr>
              <p:spPr bwMode="auto">
                <a:xfrm>
                  <a:off x="1327" y="1571"/>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endParaRPr lang="en-US" sz="1500"/>
                </a:p>
              </p:txBody>
            </p:sp>
            <p:sp>
              <p:nvSpPr>
                <p:cNvPr id="51" name="Line 124">
                  <a:extLst>
                    <a:ext uri="{FF2B5EF4-FFF2-40B4-BE49-F238E27FC236}">
                      <a16:creationId xmlns:a16="http://schemas.microsoft.com/office/drawing/2014/main" id="{8E675090-2D44-4054-B86F-AE16B833351F}"/>
                    </a:ext>
                  </a:extLst>
                </p:cNvPr>
                <p:cNvSpPr>
                  <a:spLocks noChangeShapeType="1"/>
                </p:cNvSpPr>
                <p:nvPr/>
              </p:nvSpPr>
              <p:spPr bwMode="auto">
                <a:xfrm>
                  <a:off x="1773" y="1571"/>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endParaRPr lang="en-US" sz="1500"/>
                </a:p>
              </p:txBody>
            </p:sp>
          </p:grpSp>
          <p:grpSp>
            <p:nvGrpSpPr>
              <p:cNvPr id="19" name="Group 18">
                <a:extLst>
                  <a:ext uri="{FF2B5EF4-FFF2-40B4-BE49-F238E27FC236}">
                    <a16:creationId xmlns:a16="http://schemas.microsoft.com/office/drawing/2014/main" id="{0135883F-CACB-425D-A549-F5A800111DE6}"/>
                  </a:ext>
                </a:extLst>
              </p:cNvPr>
              <p:cNvGrpSpPr>
                <a:grpSpLocks/>
              </p:cNvGrpSpPr>
              <p:nvPr/>
            </p:nvGrpSpPr>
            <p:grpSpPr bwMode="auto">
              <a:xfrm>
                <a:off x="7318452" y="1292480"/>
                <a:ext cx="711201" cy="411164"/>
                <a:chOff x="3679" y="1516"/>
                <a:chExt cx="448" cy="259"/>
              </a:xfrm>
            </p:grpSpPr>
            <p:sp>
              <p:nvSpPr>
                <p:cNvPr id="20" name="Oval 19">
                  <a:extLst>
                    <a:ext uri="{FF2B5EF4-FFF2-40B4-BE49-F238E27FC236}">
                      <a16:creationId xmlns:a16="http://schemas.microsoft.com/office/drawing/2014/main" id="{E7CD819A-0A04-472A-8A1C-0DAE3CBA500A}"/>
                    </a:ext>
                  </a:extLst>
                </p:cNvPr>
                <p:cNvSpPr>
                  <a:spLocks noChangeArrowheads="1"/>
                </p:cNvSpPr>
                <p:nvPr/>
              </p:nvSpPr>
              <p:spPr bwMode="auto">
                <a:xfrm>
                  <a:off x="3680" y="1624"/>
                  <a:ext cx="447" cy="151"/>
                </a:xfrm>
                <a:prstGeom prst="ellipse">
                  <a:avLst/>
                </a:prstGeom>
                <a:solidFill>
                  <a:srgbClr val="0078AA"/>
                </a:solidFill>
                <a:ln w="4763">
                  <a:solidFill>
                    <a:srgbClr val="AAE6FF"/>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21" name="Rectangle 20">
                  <a:extLst>
                    <a:ext uri="{FF2B5EF4-FFF2-40B4-BE49-F238E27FC236}">
                      <a16:creationId xmlns:a16="http://schemas.microsoft.com/office/drawing/2014/main" id="{08BF27AB-D534-4E9B-8364-9685C0D941ED}"/>
                    </a:ext>
                  </a:extLst>
                </p:cNvPr>
                <p:cNvSpPr>
                  <a:spLocks noChangeArrowheads="1"/>
                </p:cNvSpPr>
                <p:nvPr/>
              </p:nvSpPr>
              <p:spPr bwMode="auto">
                <a:xfrm>
                  <a:off x="3679" y="1593"/>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22" name="Rectangle 21">
                  <a:extLst>
                    <a:ext uri="{FF2B5EF4-FFF2-40B4-BE49-F238E27FC236}">
                      <a16:creationId xmlns:a16="http://schemas.microsoft.com/office/drawing/2014/main" id="{35D19CB7-A114-46ED-AD2F-20D6C83A3F34}"/>
                    </a:ext>
                  </a:extLst>
                </p:cNvPr>
                <p:cNvSpPr>
                  <a:spLocks noChangeArrowheads="1"/>
                </p:cNvSpPr>
                <p:nvPr/>
              </p:nvSpPr>
              <p:spPr bwMode="auto">
                <a:xfrm>
                  <a:off x="3679" y="1593"/>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23" name="Oval 22">
                  <a:extLst>
                    <a:ext uri="{FF2B5EF4-FFF2-40B4-BE49-F238E27FC236}">
                      <a16:creationId xmlns:a16="http://schemas.microsoft.com/office/drawing/2014/main" id="{40532606-63C6-4C65-9539-64EB71A71188}"/>
                    </a:ext>
                  </a:extLst>
                </p:cNvPr>
                <p:cNvSpPr>
                  <a:spLocks noChangeArrowheads="1"/>
                </p:cNvSpPr>
                <p:nvPr/>
              </p:nvSpPr>
              <p:spPr bwMode="auto">
                <a:xfrm>
                  <a:off x="3680" y="1516"/>
                  <a:ext cx="447" cy="151"/>
                </a:xfrm>
                <a:prstGeom prst="ellipse">
                  <a:avLst/>
                </a:prstGeom>
                <a:solidFill>
                  <a:srgbClr val="00B4FF"/>
                </a:solidFill>
                <a:ln w="4763">
                  <a:solidFill>
                    <a:srgbClr val="AAE6FF"/>
                  </a:solidFill>
                  <a:round/>
                  <a:headEnd/>
                  <a:tailEnd/>
                </a:ln>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nvGrpSpPr>
                <p:cNvPr id="24" name="Group 23">
                  <a:extLst>
                    <a:ext uri="{FF2B5EF4-FFF2-40B4-BE49-F238E27FC236}">
                      <a16:creationId xmlns:a16="http://schemas.microsoft.com/office/drawing/2014/main" id="{5583CA2C-7FCD-4EB6-ACB0-C2128CF92922}"/>
                    </a:ext>
                  </a:extLst>
                </p:cNvPr>
                <p:cNvGrpSpPr>
                  <a:grpSpLocks/>
                </p:cNvGrpSpPr>
                <p:nvPr/>
              </p:nvGrpSpPr>
              <p:grpSpPr bwMode="auto">
                <a:xfrm>
                  <a:off x="3747" y="1534"/>
                  <a:ext cx="310" cy="116"/>
                  <a:chOff x="3747" y="1534"/>
                  <a:chExt cx="310" cy="116"/>
                </a:xfrm>
              </p:grpSpPr>
              <p:grpSp>
                <p:nvGrpSpPr>
                  <p:cNvPr id="27" name="Group 26">
                    <a:extLst>
                      <a:ext uri="{FF2B5EF4-FFF2-40B4-BE49-F238E27FC236}">
                        <a16:creationId xmlns:a16="http://schemas.microsoft.com/office/drawing/2014/main" id="{7BD132E9-0443-4CFB-9EE1-F8D4E5D74702}"/>
                      </a:ext>
                    </a:extLst>
                  </p:cNvPr>
                  <p:cNvGrpSpPr>
                    <a:grpSpLocks/>
                  </p:cNvGrpSpPr>
                  <p:nvPr/>
                </p:nvGrpSpPr>
                <p:grpSpPr bwMode="auto">
                  <a:xfrm>
                    <a:off x="3747" y="1534"/>
                    <a:ext cx="307" cy="113"/>
                    <a:chOff x="3747" y="1534"/>
                    <a:chExt cx="307" cy="113"/>
                  </a:xfrm>
                </p:grpSpPr>
                <p:sp>
                  <p:nvSpPr>
                    <p:cNvPr id="37" name="Freeform 132">
                      <a:extLst>
                        <a:ext uri="{FF2B5EF4-FFF2-40B4-BE49-F238E27FC236}">
                          <a16:creationId xmlns:a16="http://schemas.microsoft.com/office/drawing/2014/main" id="{66BC374B-E1E7-47EC-B0E2-1820411DA211}"/>
                        </a:ext>
                      </a:extLst>
                    </p:cNvPr>
                    <p:cNvSpPr>
                      <a:spLocks/>
                    </p:cNvSpPr>
                    <p:nvPr/>
                  </p:nvSpPr>
                  <p:spPr bwMode="auto">
                    <a:xfrm>
                      <a:off x="3908" y="1537"/>
                      <a:ext cx="146" cy="48"/>
                    </a:xfrm>
                    <a:custGeom>
                      <a:avLst/>
                      <a:gdLst>
                        <a:gd name="T0" fmla="*/ 0 w 440"/>
                        <a:gd name="T1" fmla="*/ 1 h 144"/>
                        <a:gd name="T2" fmla="*/ 1 w 440"/>
                        <a:gd name="T3" fmla="*/ 2 h 144"/>
                        <a:gd name="T4" fmla="*/ 4 w 440"/>
                        <a:gd name="T5" fmla="*/ 1 h 144"/>
                        <a:gd name="T6" fmla="*/ 5 w 440"/>
                        <a:gd name="T7" fmla="*/ 1 h 144"/>
                        <a:gd name="T8" fmla="*/ 5 w 440"/>
                        <a:gd name="T9" fmla="*/ 0 h 144"/>
                        <a:gd name="T10" fmla="*/ 1 w 440"/>
                        <a:gd name="T11" fmla="*/ 0 h 144"/>
                        <a:gd name="T12" fmla="*/ 3 w 440"/>
                        <a:gd name="T13" fmla="*/ 0 h 144"/>
                        <a:gd name="T14" fmla="*/ 0 w 440"/>
                        <a:gd name="T15" fmla="*/ 1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38" name="Freeform 133">
                      <a:extLst>
                        <a:ext uri="{FF2B5EF4-FFF2-40B4-BE49-F238E27FC236}">
                          <a16:creationId xmlns:a16="http://schemas.microsoft.com/office/drawing/2014/main" id="{2AD140D2-AD51-4C57-8EFF-43D14AEBC779}"/>
                        </a:ext>
                      </a:extLst>
                    </p:cNvPr>
                    <p:cNvSpPr>
                      <a:spLocks/>
                    </p:cNvSpPr>
                    <p:nvPr/>
                  </p:nvSpPr>
                  <p:spPr bwMode="auto">
                    <a:xfrm>
                      <a:off x="3908" y="1537"/>
                      <a:ext cx="146" cy="48"/>
                    </a:xfrm>
                    <a:custGeom>
                      <a:avLst/>
                      <a:gdLst>
                        <a:gd name="T0" fmla="*/ 0 w 440"/>
                        <a:gd name="T1" fmla="*/ 1 h 144"/>
                        <a:gd name="T2" fmla="*/ 1 w 440"/>
                        <a:gd name="T3" fmla="*/ 2 h 144"/>
                        <a:gd name="T4" fmla="*/ 4 w 440"/>
                        <a:gd name="T5" fmla="*/ 1 h 144"/>
                        <a:gd name="T6" fmla="*/ 5 w 440"/>
                        <a:gd name="T7" fmla="*/ 1 h 144"/>
                        <a:gd name="T8" fmla="*/ 5 w 440"/>
                        <a:gd name="T9" fmla="*/ 0 h 144"/>
                        <a:gd name="T10" fmla="*/ 1 w 440"/>
                        <a:gd name="T11" fmla="*/ 0 h 144"/>
                        <a:gd name="T12" fmla="*/ 3 w 440"/>
                        <a:gd name="T13" fmla="*/ 0 h 144"/>
                        <a:gd name="T14" fmla="*/ 0 w 440"/>
                        <a:gd name="T15" fmla="*/ 1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39" name="Freeform 134">
                      <a:extLst>
                        <a:ext uri="{FF2B5EF4-FFF2-40B4-BE49-F238E27FC236}">
                          <a16:creationId xmlns:a16="http://schemas.microsoft.com/office/drawing/2014/main" id="{FF3BB1E3-B924-4D7E-8389-D65BA3F4C3FA}"/>
                        </a:ext>
                      </a:extLst>
                    </p:cNvPr>
                    <p:cNvSpPr>
                      <a:spLocks/>
                    </p:cNvSpPr>
                    <p:nvPr/>
                  </p:nvSpPr>
                  <p:spPr bwMode="auto">
                    <a:xfrm>
                      <a:off x="3747" y="1593"/>
                      <a:ext cx="147" cy="51"/>
                    </a:xfrm>
                    <a:custGeom>
                      <a:avLst/>
                      <a:gdLst>
                        <a:gd name="T0" fmla="*/ 5 w 441"/>
                        <a:gd name="T1" fmla="*/ 0 h 153"/>
                        <a:gd name="T2" fmla="*/ 4 w 441"/>
                        <a:gd name="T3" fmla="*/ 0 h 153"/>
                        <a:gd name="T4" fmla="*/ 1 w 441"/>
                        <a:gd name="T5" fmla="*/ 1 h 153"/>
                        <a:gd name="T6" fmla="*/ 0 w 441"/>
                        <a:gd name="T7" fmla="*/ 1 h 153"/>
                        <a:gd name="T8" fmla="*/ 1 w 441"/>
                        <a:gd name="T9" fmla="*/ 2 h 153"/>
                        <a:gd name="T10" fmla="*/ 4 w 441"/>
                        <a:gd name="T11" fmla="*/ 2 h 153"/>
                        <a:gd name="T12" fmla="*/ 3 w 441"/>
                        <a:gd name="T13" fmla="*/ 1 h 153"/>
                        <a:gd name="T14" fmla="*/ 5 w 441"/>
                        <a:gd name="T15" fmla="*/ 0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40" name="Freeform 135">
                      <a:extLst>
                        <a:ext uri="{FF2B5EF4-FFF2-40B4-BE49-F238E27FC236}">
                          <a16:creationId xmlns:a16="http://schemas.microsoft.com/office/drawing/2014/main" id="{FF3AB868-EE28-48F8-B3DB-B7DEF1421792}"/>
                        </a:ext>
                      </a:extLst>
                    </p:cNvPr>
                    <p:cNvSpPr>
                      <a:spLocks/>
                    </p:cNvSpPr>
                    <p:nvPr/>
                  </p:nvSpPr>
                  <p:spPr bwMode="auto">
                    <a:xfrm>
                      <a:off x="3747" y="1593"/>
                      <a:ext cx="147" cy="51"/>
                    </a:xfrm>
                    <a:custGeom>
                      <a:avLst/>
                      <a:gdLst>
                        <a:gd name="T0" fmla="*/ 5 w 441"/>
                        <a:gd name="T1" fmla="*/ 0 h 153"/>
                        <a:gd name="T2" fmla="*/ 4 w 441"/>
                        <a:gd name="T3" fmla="*/ 0 h 153"/>
                        <a:gd name="T4" fmla="*/ 1 w 441"/>
                        <a:gd name="T5" fmla="*/ 1 h 153"/>
                        <a:gd name="T6" fmla="*/ 0 w 441"/>
                        <a:gd name="T7" fmla="*/ 1 h 153"/>
                        <a:gd name="T8" fmla="*/ 1 w 441"/>
                        <a:gd name="T9" fmla="*/ 2 h 153"/>
                        <a:gd name="T10" fmla="*/ 4 w 441"/>
                        <a:gd name="T11" fmla="*/ 2 h 153"/>
                        <a:gd name="T12" fmla="*/ 3 w 441"/>
                        <a:gd name="T13" fmla="*/ 1 h 153"/>
                        <a:gd name="T14" fmla="*/ 5 w 441"/>
                        <a:gd name="T15" fmla="*/ 0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41" name="Freeform 136">
                      <a:extLst>
                        <a:ext uri="{FF2B5EF4-FFF2-40B4-BE49-F238E27FC236}">
                          <a16:creationId xmlns:a16="http://schemas.microsoft.com/office/drawing/2014/main" id="{3C5A6845-9A7C-46FE-A4EC-342F62E1006D}"/>
                        </a:ext>
                      </a:extLst>
                    </p:cNvPr>
                    <p:cNvSpPr>
                      <a:spLocks/>
                    </p:cNvSpPr>
                    <p:nvPr/>
                  </p:nvSpPr>
                  <p:spPr bwMode="auto">
                    <a:xfrm>
                      <a:off x="3755" y="1534"/>
                      <a:ext cx="147" cy="48"/>
                    </a:xfrm>
                    <a:custGeom>
                      <a:avLst/>
                      <a:gdLst>
                        <a:gd name="T0" fmla="*/ 0 w 440"/>
                        <a:gd name="T1" fmla="*/ 0 h 144"/>
                        <a:gd name="T2" fmla="*/ 1 w 440"/>
                        <a:gd name="T3" fmla="*/ 0 h 144"/>
                        <a:gd name="T4" fmla="*/ 4 w 440"/>
                        <a:gd name="T5" fmla="*/ 1 h 144"/>
                        <a:gd name="T6" fmla="*/ 5 w 440"/>
                        <a:gd name="T7" fmla="*/ 1 h 144"/>
                        <a:gd name="T8" fmla="*/ 5 w 440"/>
                        <a:gd name="T9" fmla="*/ 2 h 144"/>
                        <a:gd name="T10" fmla="*/ 1 w 440"/>
                        <a:gd name="T11" fmla="*/ 2 h 144"/>
                        <a:gd name="T12" fmla="*/ 3 w 440"/>
                        <a:gd name="T13" fmla="*/ 1 h 144"/>
                        <a:gd name="T14" fmla="*/ 0 w 440"/>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42" name="Freeform 137">
                      <a:extLst>
                        <a:ext uri="{FF2B5EF4-FFF2-40B4-BE49-F238E27FC236}">
                          <a16:creationId xmlns:a16="http://schemas.microsoft.com/office/drawing/2014/main" id="{D5FE6C70-59FB-421F-833B-96E84AFC9675}"/>
                        </a:ext>
                      </a:extLst>
                    </p:cNvPr>
                    <p:cNvSpPr>
                      <a:spLocks/>
                    </p:cNvSpPr>
                    <p:nvPr/>
                  </p:nvSpPr>
                  <p:spPr bwMode="auto">
                    <a:xfrm>
                      <a:off x="3755" y="1534"/>
                      <a:ext cx="147" cy="48"/>
                    </a:xfrm>
                    <a:custGeom>
                      <a:avLst/>
                      <a:gdLst>
                        <a:gd name="T0" fmla="*/ 0 w 440"/>
                        <a:gd name="T1" fmla="*/ 0 h 144"/>
                        <a:gd name="T2" fmla="*/ 1 w 440"/>
                        <a:gd name="T3" fmla="*/ 0 h 144"/>
                        <a:gd name="T4" fmla="*/ 4 w 440"/>
                        <a:gd name="T5" fmla="*/ 1 h 144"/>
                        <a:gd name="T6" fmla="*/ 5 w 440"/>
                        <a:gd name="T7" fmla="*/ 1 h 144"/>
                        <a:gd name="T8" fmla="*/ 5 w 440"/>
                        <a:gd name="T9" fmla="*/ 2 h 144"/>
                        <a:gd name="T10" fmla="*/ 1 w 440"/>
                        <a:gd name="T11" fmla="*/ 2 h 144"/>
                        <a:gd name="T12" fmla="*/ 3 w 440"/>
                        <a:gd name="T13" fmla="*/ 1 h 144"/>
                        <a:gd name="T14" fmla="*/ 0 w 440"/>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43" name="Freeform 138">
                      <a:extLst>
                        <a:ext uri="{FF2B5EF4-FFF2-40B4-BE49-F238E27FC236}">
                          <a16:creationId xmlns:a16="http://schemas.microsoft.com/office/drawing/2014/main" id="{1703FEF7-2036-40B8-95CE-1840BC3E9858}"/>
                        </a:ext>
                      </a:extLst>
                    </p:cNvPr>
                    <p:cNvSpPr>
                      <a:spLocks/>
                    </p:cNvSpPr>
                    <p:nvPr/>
                  </p:nvSpPr>
                  <p:spPr bwMode="auto">
                    <a:xfrm>
                      <a:off x="3902" y="1598"/>
                      <a:ext cx="147" cy="49"/>
                    </a:xfrm>
                    <a:custGeom>
                      <a:avLst/>
                      <a:gdLst>
                        <a:gd name="T0" fmla="*/ 5 w 441"/>
                        <a:gd name="T1" fmla="*/ 1 h 146"/>
                        <a:gd name="T2" fmla="*/ 4 w 441"/>
                        <a:gd name="T3" fmla="*/ 2 h 146"/>
                        <a:gd name="T4" fmla="*/ 1 w 441"/>
                        <a:gd name="T5" fmla="*/ 1 h 146"/>
                        <a:gd name="T6" fmla="*/ 0 w 441"/>
                        <a:gd name="T7" fmla="*/ 1 h 146"/>
                        <a:gd name="T8" fmla="*/ 1 w 441"/>
                        <a:gd name="T9" fmla="*/ 0 h 146"/>
                        <a:gd name="T10" fmla="*/ 4 w 441"/>
                        <a:gd name="T11" fmla="*/ 0 h 146"/>
                        <a:gd name="T12" fmla="*/ 3 w 441"/>
                        <a:gd name="T13" fmla="*/ 0 h 146"/>
                        <a:gd name="T14" fmla="*/ 5 w 441"/>
                        <a:gd name="T15" fmla="*/ 1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44" name="Freeform 139">
                      <a:extLst>
                        <a:ext uri="{FF2B5EF4-FFF2-40B4-BE49-F238E27FC236}">
                          <a16:creationId xmlns:a16="http://schemas.microsoft.com/office/drawing/2014/main" id="{D8DC7608-960A-4EF9-B34D-2FE37B674C1E}"/>
                        </a:ext>
                      </a:extLst>
                    </p:cNvPr>
                    <p:cNvSpPr>
                      <a:spLocks/>
                    </p:cNvSpPr>
                    <p:nvPr/>
                  </p:nvSpPr>
                  <p:spPr bwMode="auto">
                    <a:xfrm>
                      <a:off x="3902" y="1598"/>
                      <a:ext cx="147" cy="49"/>
                    </a:xfrm>
                    <a:custGeom>
                      <a:avLst/>
                      <a:gdLst>
                        <a:gd name="T0" fmla="*/ 5 w 441"/>
                        <a:gd name="T1" fmla="*/ 1 h 146"/>
                        <a:gd name="T2" fmla="*/ 4 w 441"/>
                        <a:gd name="T3" fmla="*/ 2 h 146"/>
                        <a:gd name="T4" fmla="*/ 1 w 441"/>
                        <a:gd name="T5" fmla="*/ 1 h 146"/>
                        <a:gd name="T6" fmla="*/ 0 w 441"/>
                        <a:gd name="T7" fmla="*/ 1 h 146"/>
                        <a:gd name="T8" fmla="*/ 1 w 441"/>
                        <a:gd name="T9" fmla="*/ 0 h 146"/>
                        <a:gd name="T10" fmla="*/ 4 w 441"/>
                        <a:gd name="T11" fmla="*/ 0 h 146"/>
                        <a:gd name="T12" fmla="*/ 3 w 441"/>
                        <a:gd name="T13" fmla="*/ 0 h 146"/>
                        <a:gd name="T14" fmla="*/ 5 w 441"/>
                        <a:gd name="T15" fmla="*/ 1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nvGrpSpPr>
                  <p:cNvPr id="28" name="Group 27">
                    <a:extLst>
                      <a:ext uri="{FF2B5EF4-FFF2-40B4-BE49-F238E27FC236}">
                        <a16:creationId xmlns:a16="http://schemas.microsoft.com/office/drawing/2014/main" id="{03D5092D-E248-414D-89C6-6553635FCE80}"/>
                      </a:ext>
                    </a:extLst>
                  </p:cNvPr>
                  <p:cNvGrpSpPr>
                    <a:grpSpLocks/>
                  </p:cNvGrpSpPr>
                  <p:nvPr/>
                </p:nvGrpSpPr>
                <p:grpSpPr bwMode="auto">
                  <a:xfrm>
                    <a:off x="3750" y="1537"/>
                    <a:ext cx="307" cy="113"/>
                    <a:chOff x="3750" y="1537"/>
                    <a:chExt cx="307" cy="113"/>
                  </a:xfrm>
                </p:grpSpPr>
                <p:sp>
                  <p:nvSpPr>
                    <p:cNvPr id="29" name="Freeform 141">
                      <a:extLst>
                        <a:ext uri="{FF2B5EF4-FFF2-40B4-BE49-F238E27FC236}">
                          <a16:creationId xmlns:a16="http://schemas.microsoft.com/office/drawing/2014/main" id="{7410DBDF-BCF7-4697-9178-C93738484BAA}"/>
                        </a:ext>
                      </a:extLst>
                    </p:cNvPr>
                    <p:cNvSpPr>
                      <a:spLocks/>
                    </p:cNvSpPr>
                    <p:nvPr/>
                  </p:nvSpPr>
                  <p:spPr bwMode="auto">
                    <a:xfrm>
                      <a:off x="3910" y="1539"/>
                      <a:ext cx="147" cy="49"/>
                    </a:xfrm>
                    <a:custGeom>
                      <a:avLst/>
                      <a:gdLst>
                        <a:gd name="T0" fmla="*/ 0 w 440"/>
                        <a:gd name="T1" fmla="*/ 1 h 145"/>
                        <a:gd name="T2" fmla="*/ 1 w 440"/>
                        <a:gd name="T3" fmla="*/ 2 h 145"/>
                        <a:gd name="T4" fmla="*/ 4 w 440"/>
                        <a:gd name="T5" fmla="*/ 1 h 145"/>
                        <a:gd name="T6" fmla="*/ 5 w 440"/>
                        <a:gd name="T7" fmla="*/ 1 h 145"/>
                        <a:gd name="T8" fmla="*/ 5 w 440"/>
                        <a:gd name="T9" fmla="*/ 0 h 145"/>
                        <a:gd name="T10" fmla="*/ 1 w 440"/>
                        <a:gd name="T11" fmla="*/ 0 h 145"/>
                        <a:gd name="T12" fmla="*/ 3 w 440"/>
                        <a:gd name="T13" fmla="*/ 0 h 145"/>
                        <a:gd name="T14" fmla="*/ 0 w 440"/>
                        <a:gd name="T15" fmla="*/ 1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30" name="Freeform 142">
                      <a:extLst>
                        <a:ext uri="{FF2B5EF4-FFF2-40B4-BE49-F238E27FC236}">
                          <a16:creationId xmlns:a16="http://schemas.microsoft.com/office/drawing/2014/main" id="{EF60143E-8D31-4FAE-972B-AFDF8EA70D74}"/>
                        </a:ext>
                      </a:extLst>
                    </p:cNvPr>
                    <p:cNvSpPr>
                      <a:spLocks/>
                    </p:cNvSpPr>
                    <p:nvPr/>
                  </p:nvSpPr>
                  <p:spPr bwMode="auto">
                    <a:xfrm>
                      <a:off x="3910" y="1539"/>
                      <a:ext cx="147" cy="49"/>
                    </a:xfrm>
                    <a:custGeom>
                      <a:avLst/>
                      <a:gdLst>
                        <a:gd name="T0" fmla="*/ 0 w 440"/>
                        <a:gd name="T1" fmla="*/ 1 h 145"/>
                        <a:gd name="T2" fmla="*/ 1 w 440"/>
                        <a:gd name="T3" fmla="*/ 2 h 145"/>
                        <a:gd name="T4" fmla="*/ 4 w 440"/>
                        <a:gd name="T5" fmla="*/ 1 h 145"/>
                        <a:gd name="T6" fmla="*/ 5 w 440"/>
                        <a:gd name="T7" fmla="*/ 1 h 145"/>
                        <a:gd name="T8" fmla="*/ 5 w 440"/>
                        <a:gd name="T9" fmla="*/ 0 h 145"/>
                        <a:gd name="T10" fmla="*/ 1 w 440"/>
                        <a:gd name="T11" fmla="*/ 0 h 145"/>
                        <a:gd name="T12" fmla="*/ 3 w 440"/>
                        <a:gd name="T13" fmla="*/ 0 h 145"/>
                        <a:gd name="T14" fmla="*/ 0 w 440"/>
                        <a:gd name="T15" fmla="*/ 1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31" name="Freeform 143">
                      <a:extLst>
                        <a:ext uri="{FF2B5EF4-FFF2-40B4-BE49-F238E27FC236}">
                          <a16:creationId xmlns:a16="http://schemas.microsoft.com/office/drawing/2014/main" id="{DA2F2C0F-C34D-4B46-B1DC-A1B17E38A737}"/>
                        </a:ext>
                      </a:extLst>
                    </p:cNvPr>
                    <p:cNvSpPr>
                      <a:spLocks/>
                    </p:cNvSpPr>
                    <p:nvPr/>
                  </p:nvSpPr>
                  <p:spPr bwMode="auto">
                    <a:xfrm>
                      <a:off x="3750" y="1596"/>
                      <a:ext cx="147" cy="51"/>
                    </a:xfrm>
                    <a:custGeom>
                      <a:avLst/>
                      <a:gdLst>
                        <a:gd name="T0" fmla="*/ 5 w 440"/>
                        <a:gd name="T1" fmla="*/ 0 h 154"/>
                        <a:gd name="T2" fmla="*/ 4 w 440"/>
                        <a:gd name="T3" fmla="*/ 0 h 154"/>
                        <a:gd name="T4" fmla="*/ 1 w 440"/>
                        <a:gd name="T5" fmla="*/ 1 h 154"/>
                        <a:gd name="T6" fmla="*/ 0 w 440"/>
                        <a:gd name="T7" fmla="*/ 1 h 154"/>
                        <a:gd name="T8" fmla="*/ 1 w 440"/>
                        <a:gd name="T9" fmla="*/ 2 h 154"/>
                        <a:gd name="T10" fmla="*/ 4 w 440"/>
                        <a:gd name="T11" fmla="*/ 2 h 154"/>
                        <a:gd name="T12" fmla="*/ 3 w 440"/>
                        <a:gd name="T13" fmla="*/ 1 h 154"/>
                        <a:gd name="T14" fmla="*/ 5 w 440"/>
                        <a:gd name="T15" fmla="*/ 0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32" name="Freeform 144">
                      <a:extLst>
                        <a:ext uri="{FF2B5EF4-FFF2-40B4-BE49-F238E27FC236}">
                          <a16:creationId xmlns:a16="http://schemas.microsoft.com/office/drawing/2014/main" id="{601EA837-A310-42D4-8771-2201F1DDBE3D}"/>
                        </a:ext>
                      </a:extLst>
                    </p:cNvPr>
                    <p:cNvSpPr>
                      <a:spLocks/>
                    </p:cNvSpPr>
                    <p:nvPr/>
                  </p:nvSpPr>
                  <p:spPr bwMode="auto">
                    <a:xfrm>
                      <a:off x="3750" y="1596"/>
                      <a:ext cx="147" cy="51"/>
                    </a:xfrm>
                    <a:custGeom>
                      <a:avLst/>
                      <a:gdLst>
                        <a:gd name="T0" fmla="*/ 5 w 440"/>
                        <a:gd name="T1" fmla="*/ 0 h 154"/>
                        <a:gd name="T2" fmla="*/ 4 w 440"/>
                        <a:gd name="T3" fmla="*/ 0 h 154"/>
                        <a:gd name="T4" fmla="*/ 1 w 440"/>
                        <a:gd name="T5" fmla="*/ 1 h 154"/>
                        <a:gd name="T6" fmla="*/ 0 w 440"/>
                        <a:gd name="T7" fmla="*/ 1 h 154"/>
                        <a:gd name="T8" fmla="*/ 1 w 440"/>
                        <a:gd name="T9" fmla="*/ 2 h 154"/>
                        <a:gd name="T10" fmla="*/ 4 w 440"/>
                        <a:gd name="T11" fmla="*/ 2 h 154"/>
                        <a:gd name="T12" fmla="*/ 3 w 440"/>
                        <a:gd name="T13" fmla="*/ 1 h 154"/>
                        <a:gd name="T14" fmla="*/ 5 w 440"/>
                        <a:gd name="T15" fmla="*/ 0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33" name="Freeform 145">
                      <a:extLst>
                        <a:ext uri="{FF2B5EF4-FFF2-40B4-BE49-F238E27FC236}">
                          <a16:creationId xmlns:a16="http://schemas.microsoft.com/office/drawing/2014/main" id="{F40F4213-44DD-4324-A6F2-0B9B89893D87}"/>
                        </a:ext>
                      </a:extLst>
                    </p:cNvPr>
                    <p:cNvSpPr>
                      <a:spLocks/>
                    </p:cNvSpPr>
                    <p:nvPr/>
                  </p:nvSpPr>
                  <p:spPr bwMode="auto">
                    <a:xfrm>
                      <a:off x="3758" y="1537"/>
                      <a:ext cx="147" cy="48"/>
                    </a:xfrm>
                    <a:custGeom>
                      <a:avLst/>
                      <a:gdLst>
                        <a:gd name="T0" fmla="*/ 0 w 441"/>
                        <a:gd name="T1" fmla="*/ 0 h 144"/>
                        <a:gd name="T2" fmla="*/ 1 w 441"/>
                        <a:gd name="T3" fmla="*/ 0 h 144"/>
                        <a:gd name="T4" fmla="*/ 4 w 441"/>
                        <a:gd name="T5" fmla="*/ 1 h 144"/>
                        <a:gd name="T6" fmla="*/ 5 w 441"/>
                        <a:gd name="T7" fmla="*/ 1 h 144"/>
                        <a:gd name="T8" fmla="*/ 5 w 441"/>
                        <a:gd name="T9" fmla="*/ 2 h 144"/>
                        <a:gd name="T10" fmla="*/ 1 w 441"/>
                        <a:gd name="T11" fmla="*/ 2 h 144"/>
                        <a:gd name="T12" fmla="*/ 3 w 441"/>
                        <a:gd name="T13" fmla="*/ 1 h 144"/>
                        <a:gd name="T14" fmla="*/ 0 w 441"/>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34" name="Freeform 146">
                      <a:extLst>
                        <a:ext uri="{FF2B5EF4-FFF2-40B4-BE49-F238E27FC236}">
                          <a16:creationId xmlns:a16="http://schemas.microsoft.com/office/drawing/2014/main" id="{3499A21C-DD08-4190-A83B-DF88AA158B1E}"/>
                        </a:ext>
                      </a:extLst>
                    </p:cNvPr>
                    <p:cNvSpPr>
                      <a:spLocks/>
                    </p:cNvSpPr>
                    <p:nvPr/>
                  </p:nvSpPr>
                  <p:spPr bwMode="auto">
                    <a:xfrm>
                      <a:off x="3758" y="1537"/>
                      <a:ext cx="147" cy="48"/>
                    </a:xfrm>
                    <a:custGeom>
                      <a:avLst/>
                      <a:gdLst>
                        <a:gd name="T0" fmla="*/ 0 w 441"/>
                        <a:gd name="T1" fmla="*/ 0 h 144"/>
                        <a:gd name="T2" fmla="*/ 1 w 441"/>
                        <a:gd name="T3" fmla="*/ 0 h 144"/>
                        <a:gd name="T4" fmla="*/ 4 w 441"/>
                        <a:gd name="T5" fmla="*/ 1 h 144"/>
                        <a:gd name="T6" fmla="*/ 5 w 441"/>
                        <a:gd name="T7" fmla="*/ 1 h 144"/>
                        <a:gd name="T8" fmla="*/ 5 w 441"/>
                        <a:gd name="T9" fmla="*/ 2 h 144"/>
                        <a:gd name="T10" fmla="*/ 1 w 441"/>
                        <a:gd name="T11" fmla="*/ 2 h 144"/>
                        <a:gd name="T12" fmla="*/ 3 w 441"/>
                        <a:gd name="T13" fmla="*/ 1 h 144"/>
                        <a:gd name="T14" fmla="*/ 0 w 441"/>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35" name="Freeform 147">
                      <a:extLst>
                        <a:ext uri="{FF2B5EF4-FFF2-40B4-BE49-F238E27FC236}">
                          <a16:creationId xmlns:a16="http://schemas.microsoft.com/office/drawing/2014/main" id="{13FCA38F-B062-448F-A2F3-2C6069B997C4}"/>
                        </a:ext>
                      </a:extLst>
                    </p:cNvPr>
                    <p:cNvSpPr>
                      <a:spLocks/>
                    </p:cNvSpPr>
                    <p:nvPr/>
                  </p:nvSpPr>
                  <p:spPr bwMode="auto">
                    <a:xfrm>
                      <a:off x="3905" y="1601"/>
                      <a:ext cx="147" cy="49"/>
                    </a:xfrm>
                    <a:custGeom>
                      <a:avLst/>
                      <a:gdLst>
                        <a:gd name="T0" fmla="*/ 5 w 440"/>
                        <a:gd name="T1" fmla="*/ 1 h 146"/>
                        <a:gd name="T2" fmla="*/ 4 w 440"/>
                        <a:gd name="T3" fmla="*/ 2 h 146"/>
                        <a:gd name="T4" fmla="*/ 1 w 440"/>
                        <a:gd name="T5" fmla="*/ 1 h 146"/>
                        <a:gd name="T6" fmla="*/ 0 w 440"/>
                        <a:gd name="T7" fmla="*/ 1 h 146"/>
                        <a:gd name="T8" fmla="*/ 1 w 440"/>
                        <a:gd name="T9" fmla="*/ 0 h 146"/>
                        <a:gd name="T10" fmla="*/ 4 w 440"/>
                        <a:gd name="T11" fmla="*/ 0 h 146"/>
                        <a:gd name="T12" fmla="*/ 3 w 440"/>
                        <a:gd name="T13" fmla="*/ 0 h 146"/>
                        <a:gd name="T14" fmla="*/ 5 w 440"/>
                        <a:gd name="T15" fmla="*/ 1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sp>
                  <p:nvSpPr>
                    <p:cNvPr id="36" name="Freeform 148">
                      <a:extLst>
                        <a:ext uri="{FF2B5EF4-FFF2-40B4-BE49-F238E27FC236}">
                          <a16:creationId xmlns:a16="http://schemas.microsoft.com/office/drawing/2014/main" id="{BEEB9EEC-5ADC-48F3-9550-899166E6270F}"/>
                        </a:ext>
                      </a:extLst>
                    </p:cNvPr>
                    <p:cNvSpPr>
                      <a:spLocks/>
                    </p:cNvSpPr>
                    <p:nvPr/>
                  </p:nvSpPr>
                  <p:spPr bwMode="auto">
                    <a:xfrm>
                      <a:off x="3905" y="1601"/>
                      <a:ext cx="147" cy="49"/>
                    </a:xfrm>
                    <a:custGeom>
                      <a:avLst/>
                      <a:gdLst>
                        <a:gd name="T0" fmla="*/ 5 w 440"/>
                        <a:gd name="T1" fmla="*/ 1 h 146"/>
                        <a:gd name="T2" fmla="*/ 4 w 440"/>
                        <a:gd name="T3" fmla="*/ 2 h 146"/>
                        <a:gd name="T4" fmla="*/ 1 w 440"/>
                        <a:gd name="T5" fmla="*/ 1 h 146"/>
                        <a:gd name="T6" fmla="*/ 0 w 440"/>
                        <a:gd name="T7" fmla="*/ 1 h 146"/>
                        <a:gd name="T8" fmla="*/ 1 w 440"/>
                        <a:gd name="T9" fmla="*/ 0 h 146"/>
                        <a:gd name="T10" fmla="*/ 4 w 440"/>
                        <a:gd name="T11" fmla="*/ 0 h 146"/>
                        <a:gd name="T12" fmla="*/ 3 w 440"/>
                        <a:gd name="T13" fmla="*/ 0 h 146"/>
                        <a:gd name="T14" fmla="*/ 5 w 440"/>
                        <a:gd name="T15" fmla="*/ 1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eaLnBrk="1" hangingPunct="1"/>
                      <a:endParaRPr lang="en-US" altLang="en-US" sz="1500"/>
                    </a:p>
                  </p:txBody>
                </p:sp>
              </p:grpSp>
            </p:grpSp>
            <p:sp>
              <p:nvSpPr>
                <p:cNvPr id="25" name="Line 149">
                  <a:extLst>
                    <a:ext uri="{FF2B5EF4-FFF2-40B4-BE49-F238E27FC236}">
                      <a16:creationId xmlns:a16="http://schemas.microsoft.com/office/drawing/2014/main" id="{B98C531C-3B7F-406B-A46B-5A4376E3875E}"/>
                    </a:ext>
                  </a:extLst>
                </p:cNvPr>
                <p:cNvSpPr>
                  <a:spLocks noChangeShapeType="1"/>
                </p:cNvSpPr>
                <p:nvPr/>
              </p:nvSpPr>
              <p:spPr bwMode="auto">
                <a:xfrm>
                  <a:off x="3679" y="1590"/>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endParaRPr lang="en-US" sz="1500"/>
                </a:p>
              </p:txBody>
            </p:sp>
            <p:sp>
              <p:nvSpPr>
                <p:cNvPr id="26" name="Line 150">
                  <a:extLst>
                    <a:ext uri="{FF2B5EF4-FFF2-40B4-BE49-F238E27FC236}">
                      <a16:creationId xmlns:a16="http://schemas.microsoft.com/office/drawing/2014/main" id="{C404AC93-F40C-4E0D-9FA5-9AB9846922EB}"/>
                    </a:ext>
                  </a:extLst>
                </p:cNvPr>
                <p:cNvSpPr>
                  <a:spLocks noChangeShapeType="1"/>
                </p:cNvSpPr>
                <p:nvPr/>
              </p:nvSpPr>
              <p:spPr bwMode="auto">
                <a:xfrm>
                  <a:off x="4125" y="1590"/>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endParaRPr lang="en-US" sz="1500"/>
                </a:p>
              </p:txBody>
            </p:sp>
          </p:grpSp>
        </p:grpSp>
        <p:sp>
          <p:nvSpPr>
            <p:cNvPr id="151" name="AutoShape 151">
              <a:extLst>
                <a:ext uri="{FF2B5EF4-FFF2-40B4-BE49-F238E27FC236}">
                  <a16:creationId xmlns:a16="http://schemas.microsoft.com/office/drawing/2014/main" id="{8B79FBF4-D2C8-4D26-A058-BAC637F9BCA4}"/>
                </a:ext>
              </a:extLst>
            </p:cNvPr>
            <p:cNvSpPr>
              <a:spLocks noChangeArrowheads="1"/>
            </p:cNvSpPr>
            <p:nvPr/>
          </p:nvSpPr>
          <p:spPr bwMode="auto">
            <a:xfrm>
              <a:off x="3986234" y="842902"/>
              <a:ext cx="738187" cy="8382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chemeClr val="accent2"/>
            </a:solidFill>
            <a:ln w="9525">
              <a:noFill/>
              <a:miter lim="800000"/>
              <a:headEnd/>
              <a:tailEnd/>
            </a:ln>
            <a:effectLst>
              <a:outerShdw dist="17961" dir="2700000" algn="ctr" rotWithShape="0">
                <a:schemeClr val="bg2"/>
              </a:outerShdw>
            </a:effectLst>
          </p:spPr>
          <p:txBody>
            <a:bodyPr wrap="none" lIns="73025" tIns="36512" rIns="73025" bIns="36512"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a:lstStyle>
            <a:p>
              <a:pPr>
                <a:defRPr/>
              </a:pPr>
              <a:endParaRPr lang="en-US" sz="1500">
                <a:solidFill>
                  <a:srgbClr val="C00000"/>
                </a:solidFill>
              </a:endParaRPr>
            </a:p>
          </p:txBody>
        </p:sp>
      </p:grpSp>
      <p:sp>
        <p:nvSpPr>
          <p:cNvPr id="152" name="Content Placeholder 3">
            <a:extLst>
              <a:ext uri="{FF2B5EF4-FFF2-40B4-BE49-F238E27FC236}">
                <a16:creationId xmlns:a16="http://schemas.microsoft.com/office/drawing/2014/main" id="{0F18FB11-3C67-43BF-8028-E9CB3089ADD2}"/>
              </a:ext>
            </a:extLst>
          </p:cNvPr>
          <p:cNvSpPr>
            <a:spLocks noGrp="1"/>
          </p:cNvSpPr>
          <p:nvPr/>
        </p:nvSpPr>
        <p:spPr bwMode="auto">
          <a:xfrm>
            <a:off x="93842" y="1921450"/>
            <a:ext cx="8981600" cy="308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ct val="20000"/>
              </a:spcBef>
              <a:spcAft>
                <a:spcPct val="0"/>
              </a:spcAft>
              <a:buClr>
                <a:srgbClr val="0BD0D9"/>
              </a:buClr>
              <a:buSzPct val="95000"/>
              <a:buFont typeface="Wingdings 2" panose="05020102010507070707" pitchFamily="82"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82"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82" charset="2"/>
              <a:buChar char=""/>
              <a:defRPr sz="20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82" charset="2"/>
              <a:buChar char=""/>
              <a:defRPr sz="18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82" charset="2"/>
              <a:buChar char=""/>
              <a:defRPr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fontAlgn="auto" hangingPunct="1">
              <a:spcAft>
                <a:spcPts val="0"/>
              </a:spcAft>
              <a:buClr>
                <a:schemeClr val="accent3"/>
              </a:buClr>
              <a:buFont typeface="Wingdings" panose="05000000000000000000" pitchFamily="2" charset="2"/>
              <a:buChar char="ü"/>
              <a:defRPr/>
            </a:pPr>
            <a:r>
              <a:rPr lang="en-US" sz="1950" dirty="0">
                <a:solidFill>
                  <a:schemeClr val="bg1"/>
                </a:solidFill>
                <a:latin typeface="Bahnschrift Condensed" panose="020B0502040204020203" pitchFamily="34" charset="0"/>
              </a:rPr>
              <a:t>     The following techniques and tools can be used to mitigate sniffers:              </a:t>
            </a:r>
            <a:r>
              <a:rPr lang="en-US" sz="1950" u="sng" dirty="0">
                <a:solidFill>
                  <a:schemeClr val="bg1"/>
                </a:solidFill>
                <a:latin typeface="Bahnschrift Condensed" panose="020B0502040204020203" pitchFamily="34" charset="0"/>
              </a:rPr>
              <a:t>Authentication</a:t>
            </a:r>
            <a:r>
              <a:rPr lang="en-US" sz="1950" dirty="0">
                <a:solidFill>
                  <a:schemeClr val="bg1"/>
                </a:solidFill>
                <a:latin typeface="Bahnschrift Condensed" panose="020B0502040204020203" pitchFamily="34" charset="0"/>
              </a:rPr>
              <a:t>—Using strong authentication, such as one-time passwords, is a first option for defense against packet sniffers. </a:t>
            </a:r>
          </a:p>
          <a:p>
            <a:pPr eaLnBrk="1" fontAlgn="auto" hangingPunct="1">
              <a:spcAft>
                <a:spcPts val="0"/>
              </a:spcAft>
              <a:buClr>
                <a:schemeClr val="accent3"/>
              </a:buClr>
              <a:buFont typeface="Wingdings" panose="05000000000000000000" pitchFamily="2" charset="2"/>
              <a:buChar char="ü"/>
              <a:defRPr/>
            </a:pPr>
            <a:r>
              <a:rPr lang="en-US" sz="1950" dirty="0">
                <a:solidFill>
                  <a:schemeClr val="bg1"/>
                </a:solidFill>
                <a:latin typeface="Bahnschrift Condensed" panose="020B0502040204020203" pitchFamily="34" charset="0"/>
              </a:rPr>
              <a:t>    </a:t>
            </a:r>
            <a:r>
              <a:rPr lang="en-US" sz="1950" u="sng" dirty="0">
                <a:solidFill>
                  <a:schemeClr val="bg1"/>
                </a:solidFill>
                <a:latin typeface="Bahnschrift Condensed" panose="020B0502040204020203" pitchFamily="34" charset="0"/>
              </a:rPr>
              <a:t>Switched infrastructure</a:t>
            </a:r>
            <a:r>
              <a:rPr lang="en-US" sz="1950" dirty="0">
                <a:solidFill>
                  <a:schemeClr val="bg1"/>
                </a:solidFill>
                <a:latin typeface="Bahnschrift Condensed" panose="020B0502040204020203" pitchFamily="34" charset="0"/>
              </a:rPr>
              <a:t>—Migrating to Switched Network Topologies . Shared Ethernet is extremely vulnerable to sniffing.</a:t>
            </a:r>
          </a:p>
          <a:p>
            <a:pPr eaLnBrk="1" fontAlgn="auto" hangingPunct="1">
              <a:spcAft>
                <a:spcPts val="0"/>
              </a:spcAft>
              <a:buClr>
                <a:schemeClr val="accent3"/>
              </a:buClr>
              <a:buFont typeface="Wingdings" panose="05000000000000000000" pitchFamily="2" charset="2"/>
              <a:buChar char="ü"/>
              <a:defRPr/>
            </a:pPr>
            <a:r>
              <a:rPr lang="en-US" sz="1950" dirty="0">
                <a:solidFill>
                  <a:schemeClr val="bg1"/>
                </a:solidFill>
                <a:latin typeface="Bahnschrift Condensed" panose="020B0502040204020203" pitchFamily="34" charset="0"/>
              </a:rPr>
              <a:t>     </a:t>
            </a:r>
            <a:r>
              <a:rPr lang="en-US" sz="1950" u="sng" dirty="0">
                <a:solidFill>
                  <a:schemeClr val="bg1"/>
                </a:solidFill>
                <a:latin typeface="Bahnschrift Condensed" panose="020B0502040204020203" pitchFamily="34" charset="0"/>
              </a:rPr>
              <a:t>Antisniffer tools</a:t>
            </a:r>
            <a:r>
              <a:rPr lang="en-US" sz="1950" dirty="0">
                <a:solidFill>
                  <a:schemeClr val="bg1"/>
                </a:solidFill>
                <a:latin typeface="Bahnschrift Condensed" panose="020B0502040204020203" pitchFamily="34" charset="0"/>
              </a:rPr>
              <a:t>—Use these tools to employ software and hardware designed to detect the use of sniffers on a network. </a:t>
            </a:r>
          </a:p>
          <a:p>
            <a:pPr eaLnBrk="1" fontAlgn="auto" hangingPunct="1">
              <a:spcAft>
                <a:spcPts val="0"/>
              </a:spcAft>
              <a:buClr>
                <a:schemeClr val="accent3"/>
              </a:buClr>
              <a:buFont typeface="Wingdings" panose="05000000000000000000" pitchFamily="2" charset="2"/>
              <a:buChar char="ü"/>
              <a:defRPr/>
            </a:pPr>
            <a:r>
              <a:rPr lang="en-US" sz="1950" dirty="0">
                <a:solidFill>
                  <a:schemeClr val="bg1"/>
                </a:solidFill>
                <a:latin typeface="Bahnschrift Condensed" panose="020B0502040204020203" pitchFamily="34" charset="0"/>
              </a:rPr>
              <a:t>     </a:t>
            </a:r>
            <a:r>
              <a:rPr lang="en-US" sz="1950" u="sng" dirty="0">
                <a:solidFill>
                  <a:schemeClr val="bg1"/>
                </a:solidFill>
                <a:latin typeface="Bahnschrift Condensed" panose="020B0502040204020203" pitchFamily="34" charset="0"/>
              </a:rPr>
              <a:t>Cryptography</a:t>
            </a:r>
            <a:r>
              <a:rPr lang="en-US" sz="1950" dirty="0">
                <a:solidFill>
                  <a:schemeClr val="bg1"/>
                </a:solidFill>
                <a:latin typeface="Bahnschrift Condensed" panose="020B0502040204020203" pitchFamily="34" charset="0"/>
              </a:rPr>
              <a:t>—The best way to defeat sniffing is to encrypt network traffic using Internet Protocol Security (IPSec) or some other mechanism. This won’t stop attackers from sniffing your network, but it will make it harder for them to gain anything useful from their efforts.</a:t>
            </a:r>
          </a:p>
          <a:p>
            <a:pPr eaLnBrk="1" fontAlgn="auto" hangingPunct="1">
              <a:spcAft>
                <a:spcPts val="0"/>
              </a:spcAft>
              <a:buClr>
                <a:schemeClr val="accent3"/>
              </a:buClr>
              <a:buFont typeface="Wingdings" panose="05000000000000000000" pitchFamily="2" charset="2"/>
              <a:buChar char="ü"/>
              <a:defRPr/>
            </a:pPr>
            <a:endParaRPr lang="en-US" sz="1950" dirty="0">
              <a:solidFill>
                <a:schemeClr val="bg1"/>
              </a:solidFill>
              <a:latin typeface="Bahnschrift Condensed" panose="020B0502040204020203" pitchFamily="34" charset="0"/>
            </a:endParaRPr>
          </a:p>
          <a:p>
            <a:pPr eaLnBrk="1" fontAlgn="auto" hangingPunct="1">
              <a:spcAft>
                <a:spcPts val="0"/>
              </a:spcAft>
              <a:buClr>
                <a:schemeClr val="accent3"/>
              </a:buClr>
              <a:buFont typeface="Wingdings" panose="05000000000000000000" pitchFamily="2" charset="2"/>
              <a:buChar char="ü"/>
              <a:defRPr/>
            </a:pPr>
            <a:endParaRPr lang="en-US" sz="195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2215096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Rectangle 1"/>
          <p:cNvSpPr/>
          <p:nvPr/>
        </p:nvSpPr>
        <p:spPr>
          <a:xfrm>
            <a:off x="1096920" y="978595"/>
            <a:ext cx="2608406" cy="615553"/>
          </a:xfrm>
          <a:prstGeom prst="rect">
            <a:avLst/>
          </a:prstGeom>
          <a:noFill/>
        </p:spPr>
        <p:txBody>
          <a:bodyPr wrap="none" lIns="91440" tIns="45720" rIns="91440" bIns="45720">
            <a:spAutoFit/>
          </a:bodyPr>
          <a:lstStyle/>
          <a:p>
            <a:pPr algn="ctr"/>
            <a:r>
              <a:rPr lang="en-US" sz="3400" b="0" cap="none" spc="0" dirty="0" smtClean="0">
                <a:ln w="0">
                  <a:solidFill>
                    <a:srgbClr val="C7284F"/>
                  </a:solidFill>
                </a:ln>
                <a:solidFill>
                  <a:srgbClr val="FF7054"/>
                </a:solidFill>
                <a:effectLst>
                  <a:reflection blurRad="6350" stA="53000" endA="300" endPos="35500" dir="5400000" sy="-90000" algn="bl" rotWithShape="0"/>
                </a:effectLst>
                <a:latin typeface="Impact" panose="020B0806030902050204" pitchFamily="34" charset="0"/>
              </a:rPr>
              <a:t>PRESENTED BY</a:t>
            </a:r>
            <a:endParaRPr lang="en-US" sz="3400" b="0" cap="none" spc="0" dirty="0">
              <a:ln w="0">
                <a:solidFill>
                  <a:srgbClr val="C7284F"/>
                </a:solidFill>
              </a:ln>
              <a:solidFill>
                <a:srgbClr val="FF7054"/>
              </a:solidFill>
              <a:effectLst>
                <a:reflection blurRad="6350" stA="53000" endA="300" endPos="35500" dir="5400000" sy="-90000" algn="bl" rotWithShape="0"/>
              </a:effectLst>
              <a:latin typeface="Impact" panose="020B0806030902050204" pitchFamily="34" charset="0"/>
            </a:endParaRPr>
          </a:p>
        </p:txBody>
      </p:sp>
      <p:sp>
        <p:nvSpPr>
          <p:cNvPr id="5" name="Text Placeholder 3">
            <a:extLst>
              <a:ext uri="{FF2B5EF4-FFF2-40B4-BE49-F238E27FC236}">
                <a16:creationId xmlns:a16="http://schemas.microsoft.com/office/drawing/2014/main" id="{9CD1CEC3-6D46-4B97-8B8F-CC54D5C00ACB}"/>
              </a:ext>
            </a:extLst>
          </p:cNvPr>
          <p:cNvSpPr>
            <a:spLocks noGrp="1"/>
          </p:cNvSpPr>
          <p:nvPr>
            <p:ph type="body" sz="half" idx="4294967295"/>
          </p:nvPr>
        </p:nvSpPr>
        <p:spPr>
          <a:xfrm>
            <a:off x="660293" y="1673477"/>
            <a:ext cx="3481659" cy="2273574"/>
          </a:xfrm>
          <a:prstGeom prst="rect">
            <a:avLst/>
          </a:prstGeom>
        </p:spPr>
        <p:txBody>
          <a:bodyPr>
            <a:normAutofit/>
          </a:bodyPr>
          <a:lstStyle/>
          <a:p>
            <a:pPr algn="ctr"/>
            <a:r>
              <a:rPr lang="en-IN" sz="2800" dirty="0">
                <a:latin typeface="Bahnschrift Condensed" panose="020B0502040204020203" pitchFamily="34" charset="0"/>
              </a:rPr>
              <a:t>K</a:t>
            </a:r>
            <a:r>
              <a:rPr lang="en-IN" sz="2800" dirty="0" smtClean="0">
                <a:latin typeface="Bahnschrift Condensed" panose="020B0502040204020203" pitchFamily="34" charset="0"/>
              </a:rPr>
              <a:t>.GAYATHRI </a:t>
            </a:r>
            <a:r>
              <a:rPr lang="en-IN" sz="2800" dirty="0">
                <a:latin typeface="Bahnschrift Condensed" panose="020B0502040204020203" pitchFamily="34" charset="0"/>
              </a:rPr>
              <a:t>(421118106017</a:t>
            </a:r>
            <a:r>
              <a:rPr lang="en-US" sz="2800" dirty="0">
                <a:latin typeface="Bahnschrift Condensed" panose="020B0502040204020203" pitchFamily="34" charset="0"/>
              </a:rPr>
              <a:t>) </a:t>
            </a:r>
          </a:p>
          <a:p>
            <a:pPr algn="ctr"/>
            <a:r>
              <a:rPr lang="en-US" sz="2800" dirty="0" smtClean="0">
                <a:latin typeface="Bahnschrift Condensed" panose="020B0502040204020203" pitchFamily="34" charset="0"/>
              </a:rPr>
              <a:t>THIRD YEAR –</a:t>
            </a:r>
            <a:r>
              <a:rPr lang="en-US" sz="2800" dirty="0" smtClean="0">
                <a:latin typeface="Bahnschrift Condensed" panose="020B0502040204020203" pitchFamily="34" charset="0"/>
              </a:rPr>
              <a:t>ECE</a:t>
            </a:r>
            <a:r>
              <a:rPr lang="en-US" sz="2800" dirty="0" smtClean="0">
                <a:latin typeface="Bahnschrift Condensed" panose="020B0502040204020203" pitchFamily="34" charset="0"/>
              </a:rPr>
              <a:t> (A)</a:t>
            </a:r>
            <a:endParaRPr lang="en-US" sz="2800" dirty="0">
              <a:latin typeface="Bahnschrift Condensed" panose="020B0502040204020203" pitchFamily="34" charset="0"/>
            </a:endParaRPr>
          </a:p>
          <a:p>
            <a:pPr algn="ctr"/>
            <a:r>
              <a:rPr lang="en-US" sz="2800" dirty="0" smtClean="0">
                <a:latin typeface="Bahnschrift Condensed" panose="020B0502040204020203" pitchFamily="34" charset="0"/>
              </a:rPr>
              <a:t> K</a:t>
            </a:r>
            <a:r>
              <a:rPr lang="en-US" sz="2800" dirty="0" smtClean="0">
                <a:latin typeface="Bahnschrift Condensed" panose="020B0502040204020203" pitchFamily="34" charset="0"/>
              </a:rPr>
              <a:t>.KAVIPRIYA </a:t>
            </a:r>
            <a:r>
              <a:rPr lang="en-US" sz="2800" dirty="0">
                <a:latin typeface="Bahnschrift Condensed" panose="020B0502040204020203" pitchFamily="34" charset="0"/>
              </a:rPr>
              <a:t>(421118106028)</a:t>
            </a:r>
          </a:p>
          <a:p>
            <a:pPr algn="ctr"/>
            <a:r>
              <a:rPr lang="en-US" sz="2800" dirty="0">
                <a:latin typeface="Bahnschrift Condensed" panose="020B0502040204020203" pitchFamily="34" charset="0"/>
              </a:rPr>
              <a:t> </a:t>
            </a:r>
            <a:r>
              <a:rPr lang="en-US" sz="2800" dirty="0" smtClean="0">
                <a:latin typeface="Bahnschrift Condensed" panose="020B0502040204020203" pitchFamily="34" charset="0"/>
              </a:rPr>
              <a:t>THIRD YEAR –</a:t>
            </a:r>
            <a:r>
              <a:rPr lang="en-US" sz="2800" dirty="0" smtClean="0">
                <a:latin typeface="Bahnschrift Condensed" panose="020B0502040204020203" pitchFamily="34" charset="0"/>
              </a:rPr>
              <a:t>ECE</a:t>
            </a:r>
            <a:r>
              <a:rPr lang="en-US" sz="2800" dirty="0" smtClean="0">
                <a:latin typeface="Bahnschrift Condensed" panose="020B0502040204020203" pitchFamily="34" charset="0"/>
              </a:rPr>
              <a:t> (A)</a:t>
            </a:r>
            <a:endParaRPr lang="en-IN" sz="2800" dirty="0">
              <a:latin typeface="Bahnschrift Condensed" panose="020B0502040204020203" pitchFamily="34" charset="0"/>
            </a:endParaRPr>
          </a:p>
        </p:txBody>
      </p:sp>
      <p:sp>
        <p:nvSpPr>
          <p:cNvPr id="4" name="Rectangle 3"/>
          <p:cNvSpPr/>
          <p:nvPr/>
        </p:nvSpPr>
        <p:spPr>
          <a:xfrm>
            <a:off x="3911691" y="978595"/>
            <a:ext cx="4338648" cy="615553"/>
          </a:xfrm>
          <a:prstGeom prst="rect">
            <a:avLst/>
          </a:prstGeom>
        </p:spPr>
        <p:txBody>
          <a:bodyPr wrap="square">
            <a:spAutoFit/>
          </a:bodyPr>
          <a:lstStyle/>
          <a:p>
            <a:pPr algn="ctr"/>
            <a:r>
              <a:rPr lang="en-US" sz="3400" dirty="0" smtClean="0">
                <a:ln w="0">
                  <a:solidFill>
                    <a:srgbClr val="C7284F"/>
                  </a:solidFill>
                </a:ln>
                <a:solidFill>
                  <a:srgbClr val="FE7054"/>
                </a:solidFill>
                <a:effectLst>
                  <a:reflection blurRad="6350" stA="53000" endA="300" endPos="35500" dir="5400000" sy="-90000" algn="bl" rotWithShape="0"/>
                </a:effectLst>
                <a:latin typeface="Impact" panose="020B0806030902050204" pitchFamily="34" charset="0"/>
              </a:rPr>
              <a:t>UNDER THE GUIDANCE OF</a:t>
            </a:r>
            <a:endParaRPr lang="en-US" sz="3400" dirty="0">
              <a:ln w="0">
                <a:solidFill>
                  <a:srgbClr val="C7284F"/>
                </a:solidFill>
              </a:ln>
              <a:solidFill>
                <a:srgbClr val="FE7054"/>
              </a:solidFill>
              <a:effectLst>
                <a:reflection blurRad="6350" stA="53000" endA="300" endPos="35500" dir="5400000" sy="-90000" algn="bl" rotWithShape="0"/>
              </a:effectLst>
              <a:latin typeface="Impact" panose="020B0806030902050204" pitchFamily="34" charset="0"/>
            </a:endParaRPr>
          </a:p>
        </p:txBody>
      </p:sp>
      <p:sp>
        <p:nvSpPr>
          <p:cNvPr id="9" name="Text Placeholder 5">
            <a:extLst>
              <a:ext uri="{FF2B5EF4-FFF2-40B4-BE49-F238E27FC236}">
                <a16:creationId xmlns:a16="http://schemas.microsoft.com/office/drawing/2014/main" id="{3C32C722-20A7-41AF-AD66-4A9E35ED987C}"/>
              </a:ext>
            </a:extLst>
          </p:cNvPr>
          <p:cNvSpPr>
            <a:spLocks noGrp="1"/>
          </p:cNvSpPr>
          <p:nvPr>
            <p:ph type="body" sz="half" idx="4294967295"/>
          </p:nvPr>
        </p:nvSpPr>
        <p:spPr>
          <a:xfrm>
            <a:off x="4278702" y="1673477"/>
            <a:ext cx="3668028" cy="1727565"/>
          </a:xfrm>
          <a:prstGeom prst="rect">
            <a:avLst/>
          </a:prstGeom>
        </p:spPr>
        <p:txBody>
          <a:bodyPr>
            <a:normAutofit/>
          </a:bodyPr>
          <a:lstStyle/>
          <a:p>
            <a:r>
              <a:rPr lang="en-IN" sz="2800" dirty="0" err="1" smtClean="0">
                <a:latin typeface="Bahnschrift Condensed" panose="020B0502040204020203" pitchFamily="34" charset="0"/>
              </a:rPr>
              <a:t>Mr.B.VINOTHKUMAR</a:t>
            </a:r>
            <a:r>
              <a:rPr lang="en-IN" sz="2800" dirty="0" smtClean="0">
                <a:latin typeface="Bahnschrift Condensed" panose="020B0502040204020203" pitchFamily="34" charset="0"/>
              </a:rPr>
              <a:t> SAP/ECE</a:t>
            </a:r>
            <a:endParaRPr lang="en-IN" sz="2800" dirty="0">
              <a:latin typeface="Bahnschrift Condensed" panose="020B0502040204020203" pitchFamily="34" charset="0"/>
            </a:endParaRPr>
          </a:p>
          <a:p>
            <a:r>
              <a:rPr lang="en-IN" sz="2800" dirty="0" smtClean="0">
                <a:latin typeface="Bahnschrift Condensed" panose="020B0502040204020203" pitchFamily="34" charset="0"/>
              </a:rPr>
              <a:t>IFET COLLEGE OF ENGINEERING</a:t>
            </a:r>
            <a:endParaRPr lang="en-US" sz="2800" dirty="0">
              <a:latin typeface="Bahnschrift Condensed" panose="020B050204020402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7"/>
          <p:cNvSpPr txBox="1">
            <a:spLocks noGrp="1"/>
          </p:cNvSpPr>
          <p:nvPr>
            <p:ph type="ctrTitle"/>
          </p:nvPr>
        </p:nvSpPr>
        <p:spPr>
          <a:xfrm>
            <a:off x="2956556" y="96683"/>
            <a:ext cx="5040600" cy="632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500" dirty="0" smtClean="0"/>
              <a:t>REFERENCE</a:t>
            </a:r>
            <a:endParaRPr sz="3500" dirty="0"/>
          </a:p>
        </p:txBody>
      </p:sp>
      <p:sp>
        <p:nvSpPr>
          <p:cNvPr id="7" name="TextBox 6">
            <a:extLst>
              <a:ext uri="{FF2B5EF4-FFF2-40B4-BE49-F238E27FC236}">
                <a16:creationId xmlns:a16="http://schemas.microsoft.com/office/drawing/2014/main" id="{3B28CEB9-7BE3-4A7B-B249-24FDB853E5B7}"/>
              </a:ext>
            </a:extLst>
          </p:cNvPr>
          <p:cNvSpPr txBox="1"/>
          <p:nvPr/>
        </p:nvSpPr>
        <p:spPr>
          <a:xfrm>
            <a:off x="144726" y="847195"/>
            <a:ext cx="9111108" cy="3785652"/>
          </a:xfrm>
          <a:prstGeom prst="rect">
            <a:avLst/>
          </a:prstGeom>
          <a:noFill/>
        </p:spPr>
        <p:txBody>
          <a:bodyPr wrap="square">
            <a:spAutoFit/>
          </a:bodyPr>
          <a:lstStyle/>
          <a:p>
            <a:pPr marL="457200" indent="-457200" eaLnBrk="1" hangingPunct="1">
              <a:spcBef>
                <a:spcPct val="50000"/>
              </a:spcBef>
              <a:buClrTx/>
              <a:buSzTx/>
              <a:buFont typeface="Wingdings" panose="05000000000000000000" pitchFamily="2" charset="2"/>
              <a:buChar char="q"/>
            </a:pPr>
            <a:r>
              <a:rPr lang="en-US" altLang="en-US" sz="2400" b="1" dirty="0">
                <a:solidFill>
                  <a:schemeClr val="tx1">
                    <a:lumMod val="50000"/>
                    <a:lumOff val="50000"/>
                  </a:schemeClr>
                </a:solidFill>
                <a:latin typeface="Bahnschrift Condensed" panose="020B0502040204020203" pitchFamily="34" charset="0"/>
                <a:hlinkClick r:id="rId3"/>
              </a:rPr>
              <a:t>http://en.wikipedia.org</a:t>
            </a:r>
            <a:endParaRPr lang="en-US" altLang="en-US" sz="2400" b="1" dirty="0">
              <a:solidFill>
                <a:schemeClr val="tx1">
                  <a:lumMod val="50000"/>
                  <a:lumOff val="50000"/>
                </a:schemeClr>
              </a:solidFill>
              <a:latin typeface="Bahnschrift Condensed" panose="020B0502040204020203" pitchFamily="34" charset="0"/>
            </a:endParaRPr>
          </a:p>
          <a:p>
            <a:pPr marL="457200" indent="-457200" eaLnBrk="1" hangingPunct="1">
              <a:spcBef>
                <a:spcPct val="50000"/>
              </a:spcBef>
              <a:buClrTx/>
              <a:buSzTx/>
              <a:buFont typeface="Wingdings" panose="05000000000000000000" pitchFamily="2" charset="2"/>
              <a:buChar char="q"/>
            </a:pPr>
            <a:r>
              <a:rPr lang="en-US" altLang="en-US" sz="2400" b="1" dirty="0">
                <a:solidFill>
                  <a:schemeClr val="tx1">
                    <a:lumMod val="50000"/>
                    <a:lumOff val="50000"/>
                  </a:schemeClr>
                </a:solidFill>
                <a:latin typeface="Bahnschrift Condensed" panose="020B0502040204020203" pitchFamily="34" charset="0"/>
                <a:hlinkClick r:id="rId4">
                  <a:extLst>
                    <a:ext uri="{A12FA001-AC4F-418D-AE19-62706E023703}">
                      <ahyp:hlinkClr xmlns:ahyp="http://schemas.microsoft.com/office/drawing/2018/hyperlinkcolor" xmlns="" val="tx"/>
                    </a:ext>
                  </a:extLst>
                </a:hlinkClick>
              </a:rPr>
              <a:t>http://www.cet.nau.edu/~mc8/Socket/Tutorials/section1.html</a:t>
            </a:r>
            <a:endParaRPr lang="en-US" altLang="en-US" sz="2400" b="1" dirty="0">
              <a:solidFill>
                <a:schemeClr val="tx1">
                  <a:lumMod val="50000"/>
                  <a:lumOff val="50000"/>
                </a:schemeClr>
              </a:solidFill>
              <a:latin typeface="Bahnschrift Condensed" panose="020B0502040204020203" pitchFamily="34" charset="0"/>
            </a:endParaRPr>
          </a:p>
          <a:p>
            <a:pPr marL="457200" indent="-457200" eaLnBrk="1" hangingPunct="1">
              <a:spcBef>
                <a:spcPct val="50000"/>
              </a:spcBef>
              <a:buClrTx/>
              <a:buSzTx/>
              <a:buFont typeface="Wingdings" panose="05000000000000000000" pitchFamily="2" charset="2"/>
              <a:buChar char="q"/>
            </a:pPr>
            <a:r>
              <a:rPr lang="en-US" altLang="en-US" sz="2400" b="1" dirty="0">
                <a:solidFill>
                  <a:schemeClr val="tx1">
                    <a:lumMod val="50000"/>
                    <a:lumOff val="50000"/>
                  </a:schemeClr>
                </a:solidFill>
                <a:latin typeface="Bahnschrift Condensed" panose="020B0502040204020203" pitchFamily="34" charset="0"/>
                <a:hlinkClick r:id="rId5">
                  <a:extLst>
                    <a:ext uri="{A12FA001-AC4F-418D-AE19-62706E023703}">
                      <ahyp:hlinkClr xmlns:ahyp="http://schemas.microsoft.com/office/drawing/2018/hyperlinkcolor" xmlns="" val="tx"/>
                    </a:ext>
                  </a:extLst>
                </a:hlinkClick>
              </a:rPr>
              <a:t>http://www.tcpdump.org/pcap.htm</a:t>
            </a:r>
            <a:endParaRPr lang="en-US" altLang="en-US" sz="2400" b="1" dirty="0">
              <a:solidFill>
                <a:schemeClr val="tx1">
                  <a:lumMod val="50000"/>
                  <a:lumOff val="50000"/>
                </a:schemeClr>
              </a:solidFill>
              <a:latin typeface="Bahnschrift Condensed" panose="020B0502040204020203" pitchFamily="34" charset="0"/>
            </a:endParaRPr>
          </a:p>
          <a:p>
            <a:pPr marL="457200" indent="-457200" eaLnBrk="1" hangingPunct="1">
              <a:spcBef>
                <a:spcPct val="50000"/>
              </a:spcBef>
              <a:buClrTx/>
              <a:buSzTx/>
              <a:buFont typeface="Wingdings" panose="05000000000000000000" pitchFamily="2" charset="2"/>
              <a:buChar char="q"/>
            </a:pPr>
            <a:r>
              <a:rPr lang="en-US" altLang="en-US" sz="2400" b="1" dirty="0">
                <a:solidFill>
                  <a:schemeClr val="tx1">
                    <a:lumMod val="50000"/>
                    <a:lumOff val="50000"/>
                  </a:schemeClr>
                </a:solidFill>
                <a:latin typeface="Bahnschrift Condensed" panose="020B0502040204020203" pitchFamily="34" charset="0"/>
                <a:hlinkClick r:id="rId6">
                  <a:extLst>
                    <a:ext uri="{A12FA001-AC4F-418D-AE19-62706E023703}">
                      <ahyp:hlinkClr xmlns:ahyp="http://schemas.microsoft.com/office/drawing/2018/hyperlinkcolor" xmlns="" val="tx"/>
                    </a:ext>
                  </a:extLst>
                </a:hlinkClick>
              </a:rPr>
              <a:t>http://mixter.void.ru/rawip.html</a:t>
            </a:r>
            <a:endParaRPr lang="en-US" altLang="en-US" sz="2400" b="1" dirty="0">
              <a:solidFill>
                <a:schemeClr val="tx1">
                  <a:lumMod val="50000"/>
                  <a:lumOff val="50000"/>
                </a:schemeClr>
              </a:solidFill>
              <a:latin typeface="Bahnschrift Condensed" panose="020B0502040204020203" pitchFamily="34" charset="0"/>
            </a:endParaRPr>
          </a:p>
          <a:p>
            <a:pPr marL="457200" indent="-457200" eaLnBrk="1" hangingPunct="1">
              <a:spcBef>
                <a:spcPct val="50000"/>
              </a:spcBef>
              <a:buClrTx/>
              <a:buSzTx/>
              <a:buFont typeface="Wingdings" panose="05000000000000000000" pitchFamily="2" charset="2"/>
              <a:buChar char="q"/>
            </a:pPr>
            <a:r>
              <a:rPr lang="en-US" altLang="en-US" sz="2400" b="1" dirty="0">
                <a:solidFill>
                  <a:schemeClr val="tx1">
                    <a:lumMod val="50000"/>
                    <a:lumOff val="50000"/>
                  </a:schemeClr>
                </a:solidFill>
                <a:latin typeface="Bahnschrift Condensed" panose="020B0502040204020203" pitchFamily="34" charset="0"/>
                <a:hlinkClick r:id="rId7">
                  <a:extLst>
                    <a:ext uri="{A12FA001-AC4F-418D-AE19-62706E023703}">
                      <ahyp:hlinkClr xmlns:ahyp="http://schemas.microsoft.com/office/drawing/2018/hyperlinkcolor" xmlns="" val="tx"/>
                    </a:ext>
                  </a:extLst>
                </a:hlinkClick>
              </a:rPr>
              <a:t>http://www.coders.eu.org/manualy/win/wskfaq/examples/rawping.html</a:t>
            </a:r>
            <a:endParaRPr lang="en-US" altLang="en-US" sz="2400" b="1" dirty="0">
              <a:solidFill>
                <a:schemeClr val="tx1">
                  <a:lumMod val="50000"/>
                  <a:lumOff val="50000"/>
                </a:schemeClr>
              </a:solidFill>
              <a:latin typeface="Bahnschrift Condensed" panose="020B0502040204020203" pitchFamily="34" charset="0"/>
            </a:endParaRPr>
          </a:p>
          <a:p>
            <a:pPr marL="457200" indent="-457200" eaLnBrk="1" hangingPunct="1">
              <a:spcBef>
                <a:spcPct val="50000"/>
              </a:spcBef>
              <a:buClrTx/>
              <a:buSzTx/>
              <a:buFont typeface="Wingdings" panose="05000000000000000000" pitchFamily="2" charset="2"/>
              <a:buChar char="q"/>
            </a:pPr>
            <a:r>
              <a:rPr lang="en-US" altLang="en-US" sz="2400" b="1" dirty="0">
                <a:solidFill>
                  <a:schemeClr val="tx1">
                    <a:lumMod val="50000"/>
                    <a:lumOff val="50000"/>
                  </a:schemeClr>
                </a:solidFill>
                <a:latin typeface="Bahnschrift Condensed" panose="020B0502040204020203" pitchFamily="34" charset="0"/>
                <a:hlinkClick r:id="rId8">
                  <a:extLst>
                    <a:ext uri="{A12FA001-AC4F-418D-AE19-62706E023703}">
                      <ahyp:hlinkClr xmlns:ahyp="http://schemas.microsoft.com/office/drawing/2018/hyperlinkcolor" xmlns="" val="tx"/>
                    </a:ext>
                  </a:extLst>
                </a:hlinkClick>
              </a:rPr>
              <a:t>http://www.wireshark.org</a:t>
            </a:r>
            <a:endParaRPr lang="en-US" altLang="en-US" sz="2400" b="1" dirty="0">
              <a:solidFill>
                <a:schemeClr val="tx1">
                  <a:lumMod val="50000"/>
                  <a:lumOff val="50000"/>
                </a:schemeClr>
              </a:solidFill>
              <a:latin typeface="Bahnschrift Condensed" panose="020B0502040204020203" pitchFamily="34" charset="0"/>
            </a:endParaRPr>
          </a:p>
          <a:p>
            <a:pPr marL="457200" indent="-457200" eaLnBrk="1" hangingPunct="1">
              <a:spcBef>
                <a:spcPct val="50000"/>
              </a:spcBef>
              <a:buClrTx/>
              <a:buSzTx/>
              <a:buFont typeface="Wingdings" panose="05000000000000000000" pitchFamily="2" charset="2"/>
              <a:buChar char="q"/>
            </a:pPr>
            <a:r>
              <a:rPr lang="en-US" altLang="en-US" sz="2400" b="1" dirty="0">
                <a:solidFill>
                  <a:schemeClr val="tx1">
                    <a:lumMod val="50000"/>
                    <a:lumOff val="50000"/>
                  </a:schemeClr>
                </a:solidFill>
                <a:latin typeface="Bahnschrift Condensed" panose="020B0502040204020203" pitchFamily="34" charset="0"/>
                <a:hlinkClick r:id="rId9">
                  <a:extLst>
                    <a:ext uri="{A12FA001-AC4F-418D-AE19-62706E023703}">
                      <ahyp:hlinkClr xmlns:ahyp="http://schemas.microsoft.com/office/drawing/2018/hyperlinkcolor" xmlns="" val="tx"/>
                    </a:ext>
                  </a:extLst>
                </a:hlinkClick>
              </a:rPr>
              <a:t>http://www.oxid.it</a:t>
            </a:r>
            <a:endParaRPr lang="en-US" altLang="en-US" sz="2400" b="1" dirty="0">
              <a:solidFill>
                <a:schemeClr val="tx1">
                  <a:lumMod val="50000"/>
                  <a:lumOff val="50000"/>
                </a:schemeClr>
              </a:solidFill>
              <a:latin typeface="Bahnschrift Condensed" panose="020B050204020402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98"/>
        <p:cNvGrpSpPr/>
        <p:nvPr/>
      </p:nvGrpSpPr>
      <p:grpSpPr>
        <a:xfrm>
          <a:off x="0" y="0"/>
          <a:ext cx="0" cy="0"/>
          <a:chOff x="0" y="0"/>
          <a:chExt cx="0" cy="0"/>
        </a:xfrm>
      </p:grpSpPr>
      <p:sp>
        <p:nvSpPr>
          <p:cNvPr id="2" name="Rectangle 1"/>
          <p:cNvSpPr/>
          <p:nvPr/>
        </p:nvSpPr>
        <p:spPr>
          <a:xfrm>
            <a:off x="2532690" y="1931059"/>
            <a:ext cx="4808822" cy="861774"/>
          </a:xfrm>
          <a:prstGeom prst="rect">
            <a:avLst/>
          </a:prstGeom>
        </p:spPr>
        <p:txBody>
          <a:bodyPr wrap="square">
            <a:spAutoFit/>
          </a:bodyPr>
          <a:lstStyle/>
          <a:p>
            <a:r>
              <a:rPr lang="en" sz="5000" b="1" dirty="0">
                <a:ln w="22225">
                  <a:solidFill>
                    <a:schemeClr val="accent2"/>
                  </a:solidFill>
                  <a:prstDash val="solid"/>
                </a:ln>
                <a:solidFill>
                  <a:srgbClr val="FFC458"/>
                </a:solidFill>
                <a:latin typeface="Impact" panose="020B0806030902050204" pitchFamily="34" charset="0"/>
              </a:rPr>
              <a:t>!!!THANK YOU!!!</a:t>
            </a:r>
            <a:endParaRPr lang="en-IN" sz="5000" b="1" dirty="0">
              <a:ln w="22225">
                <a:solidFill>
                  <a:schemeClr val="accent2"/>
                </a:solidFill>
                <a:prstDash val="solid"/>
              </a:ln>
              <a:solidFill>
                <a:srgbClr val="FFC458"/>
              </a:solidFill>
              <a:latin typeface="Impact" panose="020B080603090205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00159" y="250521"/>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b="1" dirty="0" smtClean="0">
                <a:ln w="10160">
                  <a:solidFill>
                    <a:srgbClr val="D94051"/>
                  </a:solidFill>
                  <a:prstDash val="solid"/>
                </a:ln>
                <a:solidFill>
                  <a:srgbClr val="C12152"/>
                </a:solidFill>
                <a:effectLst>
                  <a:outerShdw blurRad="38100" dist="22860" dir="5400000" algn="tl" rotWithShape="0">
                    <a:srgbClr val="000000">
                      <a:alpha val="30000"/>
                    </a:srgbClr>
                  </a:outerShdw>
                </a:effectLst>
                <a:latin typeface="Bahnschrift" panose="020B0502040204020203" pitchFamily="34" charset="0"/>
              </a:rPr>
              <a:t>Outline</a:t>
            </a:r>
            <a:endParaRPr sz="2800" b="1" dirty="0">
              <a:ln w="10160">
                <a:solidFill>
                  <a:srgbClr val="D94051"/>
                </a:solidFill>
                <a:prstDash val="solid"/>
              </a:ln>
              <a:solidFill>
                <a:srgbClr val="C12152"/>
              </a:solidFill>
              <a:effectLst>
                <a:outerShdw blurRad="38100" dist="22860" dir="5400000" algn="tl" rotWithShape="0">
                  <a:srgbClr val="000000">
                    <a:alpha val="30000"/>
                  </a:srgbClr>
                </a:outerShdw>
              </a:effectLst>
              <a:latin typeface="Bahnschrift" panose="020B0502040204020203" pitchFamily="34" charset="0"/>
            </a:endParaRPr>
          </a:p>
        </p:txBody>
      </p:sp>
      <p:sp>
        <p:nvSpPr>
          <p:cNvPr id="91" name="Google Shape;91;p13"/>
          <p:cNvSpPr txBox="1">
            <a:spLocks noGrp="1"/>
          </p:cNvSpPr>
          <p:nvPr>
            <p:ph type="body" idx="1"/>
          </p:nvPr>
        </p:nvSpPr>
        <p:spPr>
          <a:xfrm>
            <a:off x="1134335" y="706027"/>
            <a:ext cx="3792900" cy="3934770"/>
          </a:xfrm>
          <a:prstGeom prst="rect">
            <a:avLst/>
          </a:prstGeom>
        </p:spPr>
        <p:txBody>
          <a:bodyPr spcFirstLastPara="1" wrap="square" lIns="0" tIns="0" rIns="0" bIns="0" anchor="t" anchorCtr="0">
            <a:noAutofit/>
          </a:bodyPr>
          <a:lstStyle/>
          <a:p>
            <a:pPr indent="-457200">
              <a:buFont typeface="Wingdings" panose="05000000000000000000" pitchFamily="2" charset="2"/>
              <a:buChar char="v"/>
            </a:pPr>
            <a:r>
              <a:rPr lang="en-IN" dirty="0">
                <a:latin typeface="Bahnschrift Condensed" panose="020B0502040204020203" pitchFamily="34" charset="0"/>
              </a:rPr>
              <a:t>Objective</a:t>
            </a:r>
          </a:p>
          <a:p>
            <a:pPr indent="-457200">
              <a:buFont typeface="Wingdings" panose="05000000000000000000" pitchFamily="2" charset="2"/>
              <a:buChar char="v"/>
            </a:pPr>
            <a:r>
              <a:rPr lang="en-IN" dirty="0">
                <a:latin typeface="Bahnschrift Condensed" panose="020B0502040204020203" pitchFamily="34" charset="0"/>
              </a:rPr>
              <a:t>Introduction  to packet  sniffing</a:t>
            </a:r>
          </a:p>
          <a:p>
            <a:pPr indent="-457200">
              <a:buFont typeface="Wingdings" panose="05000000000000000000" pitchFamily="2" charset="2"/>
              <a:buChar char="v"/>
            </a:pPr>
            <a:r>
              <a:rPr lang="en-IN" dirty="0">
                <a:latin typeface="Bahnschrift Condensed" panose="020B0502040204020203" pitchFamily="34" charset="0"/>
              </a:rPr>
              <a:t>Types  of packet sniffing</a:t>
            </a:r>
          </a:p>
          <a:p>
            <a:pPr indent="-457200">
              <a:buFont typeface="Wingdings" panose="05000000000000000000" pitchFamily="2" charset="2"/>
              <a:buChar char="v"/>
            </a:pPr>
            <a:r>
              <a:rPr lang="en-IN" dirty="0" smtClean="0">
                <a:latin typeface="Bahnschrift Condensed" panose="020B0502040204020203" pitchFamily="34" charset="0"/>
              </a:rPr>
              <a:t>Protocols  </a:t>
            </a:r>
            <a:r>
              <a:rPr lang="en-IN" dirty="0">
                <a:latin typeface="Bahnschrift Condensed" panose="020B0502040204020203" pitchFamily="34" charset="0"/>
              </a:rPr>
              <a:t>vulnerable  to  sniffing</a:t>
            </a:r>
          </a:p>
          <a:p>
            <a:pPr indent="-457200">
              <a:buFont typeface="Wingdings" panose="05000000000000000000" pitchFamily="2" charset="2"/>
              <a:buChar char="v"/>
            </a:pPr>
            <a:r>
              <a:rPr lang="en-IN" dirty="0">
                <a:latin typeface="Bahnschrift Condensed" panose="020B0502040204020203" pitchFamily="34" charset="0"/>
              </a:rPr>
              <a:t>Internet  </a:t>
            </a:r>
          </a:p>
          <a:p>
            <a:pPr indent="-457200">
              <a:buFont typeface="Wingdings" panose="05000000000000000000" pitchFamily="2" charset="2"/>
              <a:buChar char="v"/>
            </a:pPr>
            <a:r>
              <a:rPr lang="en-IN" dirty="0">
                <a:latin typeface="Bahnschrift Condensed" panose="020B0502040204020203" pitchFamily="34" charset="0"/>
              </a:rPr>
              <a:t>Packet  </a:t>
            </a:r>
            <a:r>
              <a:rPr lang="en-IN" dirty="0" err="1">
                <a:latin typeface="Bahnschrift Condensed" panose="020B0502040204020203" pitchFamily="34" charset="0"/>
              </a:rPr>
              <a:t>snifffers</a:t>
            </a:r>
            <a:endParaRPr lang="en-IN" dirty="0">
              <a:latin typeface="Bahnschrift Condensed" panose="020B0502040204020203" pitchFamily="34" charset="0"/>
            </a:endParaRPr>
          </a:p>
          <a:p>
            <a:pPr indent="-457200">
              <a:buFont typeface="Wingdings" panose="05000000000000000000" pitchFamily="2" charset="2"/>
              <a:buChar char="v"/>
            </a:pPr>
            <a:r>
              <a:rPr lang="en-IN" dirty="0">
                <a:latin typeface="Bahnschrift Condensed" panose="020B0502040204020203" pitchFamily="34" charset="0"/>
              </a:rPr>
              <a:t>Wireshark software</a:t>
            </a:r>
          </a:p>
          <a:p>
            <a:pPr indent="-457200">
              <a:buFont typeface="Wingdings" panose="05000000000000000000" pitchFamily="2" charset="2"/>
              <a:buChar char="v"/>
            </a:pPr>
            <a:r>
              <a:rPr lang="en-IN" dirty="0">
                <a:latin typeface="Bahnschrift Condensed" panose="020B0502040204020203" pitchFamily="34" charset="0"/>
              </a:rPr>
              <a:t>How to detect  sniffing?</a:t>
            </a:r>
          </a:p>
          <a:p>
            <a:pPr marL="514350" indent="-514350">
              <a:buFont typeface="Wingdings" panose="05000000000000000000" pitchFamily="2" charset="2"/>
              <a:buChar char="v"/>
            </a:pPr>
            <a:r>
              <a:rPr lang="en-IN" dirty="0">
                <a:latin typeface="Bahnschrift Condensed" panose="020B0502040204020203" pitchFamily="34" charset="0"/>
              </a:rPr>
              <a:t>Countermeasures</a:t>
            </a:r>
          </a:p>
          <a:p>
            <a:pPr indent="-457200">
              <a:buFont typeface="Wingdings" panose="05000000000000000000" pitchFamily="2" charset="2"/>
              <a:buChar char="v"/>
            </a:pPr>
            <a:r>
              <a:rPr lang="en-IN" dirty="0">
                <a:latin typeface="Bahnschrift Condensed" panose="020B0502040204020203" pitchFamily="34" charset="0"/>
              </a:rPr>
              <a:t>references</a:t>
            </a:r>
          </a:p>
          <a:p>
            <a:pPr marL="0" lvl="0" indent="0" algn="l" rtl="0">
              <a:spcBef>
                <a:spcPts val="0"/>
              </a:spcBef>
              <a:spcAft>
                <a:spcPts val="0"/>
              </a:spcAft>
              <a:buClr>
                <a:schemeClr val="dk1"/>
              </a:buClr>
              <a:buSzPts val="1100"/>
              <a:buFont typeface="Arial"/>
              <a:buNone/>
            </a:pPr>
            <a:endParaRPr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127"/>
        <p:cNvGrpSpPr/>
        <p:nvPr/>
      </p:nvGrpSpPr>
      <p:grpSpPr>
        <a:xfrm>
          <a:off x="0" y="0"/>
          <a:ext cx="0" cy="0"/>
          <a:chOff x="0" y="0"/>
          <a:chExt cx="0" cy="0"/>
        </a:xfrm>
      </p:grpSpPr>
      <p:sp>
        <p:nvSpPr>
          <p:cNvPr id="2" name="Rectangle 1"/>
          <p:cNvSpPr/>
          <p:nvPr/>
        </p:nvSpPr>
        <p:spPr>
          <a:xfrm>
            <a:off x="2160564" y="0"/>
            <a:ext cx="4730782" cy="784830"/>
          </a:xfrm>
          <a:prstGeom prst="rect">
            <a:avLst/>
          </a:prstGeom>
          <a:noFill/>
        </p:spPr>
        <p:txBody>
          <a:bodyPr wrap="none" lIns="91440" tIns="45720" rIns="91440" bIns="45720">
            <a:spAutoFit/>
          </a:bodyPr>
          <a:lstStyle/>
          <a:p>
            <a:pPr algn="ctr"/>
            <a:r>
              <a:rPr lang="en-US" sz="4500" b="1" cap="none" spc="0" dirty="0" smtClean="0">
                <a:ln w="12700">
                  <a:solidFill>
                    <a:schemeClr val="accent5"/>
                  </a:solidFill>
                  <a:prstDash val="solid"/>
                </a:ln>
                <a:pattFill prst="ltDnDiag">
                  <a:fgClr>
                    <a:schemeClr val="accent5">
                      <a:lumMod val="60000"/>
                      <a:lumOff val="40000"/>
                    </a:schemeClr>
                  </a:fgClr>
                  <a:bgClr>
                    <a:schemeClr val="bg1"/>
                  </a:bgClr>
                </a:pattFill>
                <a:effectLst/>
                <a:latin typeface="Impact" panose="020B0806030902050204" pitchFamily="34" charset="0"/>
              </a:rPr>
              <a:t>The Network Today:</a:t>
            </a:r>
            <a:endParaRPr lang="en-US" sz="4500" b="1" cap="none" spc="0" dirty="0">
              <a:ln w="12700">
                <a:solidFill>
                  <a:schemeClr val="accent5"/>
                </a:solidFill>
                <a:prstDash val="solid"/>
              </a:ln>
              <a:pattFill prst="ltDnDiag">
                <a:fgClr>
                  <a:schemeClr val="accent5">
                    <a:lumMod val="60000"/>
                    <a:lumOff val="40000"/>
                  </a:schemeClr>
                </a:fgClr>
                <a:bgClr>
                  <a:schemeClr val="bg1"/>
                </a:bgClr>
              </a:pattFill>
              <a:effectLst/>
              <a:latin typeface="Impact" panose="020B080603090205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092" y="784830"/>
            <a:ext cx="5753726" cy="40276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34375" y="553128"/>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5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hnschrift" panose="020B0502040204020203" pitchFamily="34" charset="0"/>
              </a:rPr>
              <a:t>OBJECTIVE</a:t>
            </a:r>
            <a:endParaRPr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hnschrift" panose="020B0502040204020203" pitchFamily="34" charset="0"/>
            </a:endParaRP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Rectangle 2"/>
          <p:cNvSpPr/>
          <p:nvPr/>
        </p:nvSpPr>
        <p:spPr>
          <a:xfrm>
            <a:off x="1115040" y="1237036"/>
            <a:ext cx="6614599" cy="2400657"/>
          </a:xfrm>
          <a:prstGeom prst="rect">
            <a:avLst/>
          </a:prstGeom>
        </p:spPr>
        <p:txBody>
          <a:bodyPr wrap="square">
            <a:spAutoFit/>
          </a:bodyPr>
          <a:lstStyle/>
          <a:p>
            <a:r>
              <a:rPr lang="en-US" sz="2500" dirty="0">
                <a:solidFill>
                  <a:srgbClr val="222222"/>
                </a:solidFill>
                <a:latin typeface="Bahnschrift" panose="020B0502040204020203" pitchFamily="34" charset="0"/>
              </a:rPr>
              <a:t>To </a:t>
            </a:r>
            <a:r>
              <a:rPr lang="en-US" sz="2500" dirty="0" err="1">
                <a:solidFill>
                  <a:srgbClr val="222222"/>
                </a:solidFill>
                <a:latin typeface="Bahnschrift" panose="020B0502040204020203" pitchFamily="34" charset="0"/>
              </a:rPr>
              <a:t>analayse</a:t>
            </a:r>
            <a:r>
              <a:rPr lang="en-US" sz="2500" dirty="0">
                <a:solidFill>
                  <a:srgbClr val="222222"/>
                </a:solidFill>
                <a:latin typeface="Bahnschrift" panose="020B0502040204020203" pitchFamily="34" charset="0"/>
              </a:rPr>
              <a:t> the performance of username and password using </a:t>
            </a:r>
            <a:r>
              <a:rPr lang="en-US" sz="2500" dirty="0" err="1">
                <a:solidFill>
                  <a:srgbClr val="222222"/>
                </a:solidFill>
                <a:latin typeface="Bahnschrift" panose="020B0502040204020203" pitchFamily="34" charset="0"/>
              </a:rPr>
              <a:t>wireshark</a:t>
            </a:r>
            <a:r>
              <a:rPr lang="en-US" sz="2500" dirty="0">
                <a:solidFill>
                  <a:srgbClr val="222222"/>
                </a:solidFill>
                <a:latin typeface="Bahnschrift" panose="020B0502040204020203" pitchFamily="34" charset="0"/>
              </a:rPr>
              <a:t> packet sniffing </a:t>
            </a:r>
            <a:r>
              <a:rPr lang="en-US" sz="2500" dirty="0" err="1">
                <a:solidFill>
                  <a:srgbClr val="222222"/>
                </a:solidFill>
                <a:latin typeface="Bahnschrift" panose="020B0502040204020203" pitchFamily="34" charset="0"/>
              </a:rPr>
              <a:t>method.this</a:t>
            </a:r>
            <a:r>
              <a:rPr lang="en-US" sz="2500" dirty="0">
                <a:solidFill>
                  <a:srgbClr val="222222"/>
                </a:solidFill>
                <a:latin typeface="Bahnschrift" panose="020B0502040204020203" pitchFamily="34" charset="0"/>
              </a:rPr>
              <a:t> method used to get the results of the study is the packet sniffing method researchers can filter data packets from the http protocol application.</a:t>
            </a:r>
            <a:endParaRPr lang="en-IN" sz="2500" dirty="0">
              <a:latin typeface="Bahnschrift"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19"/>
          <p:cNvSpPr txBox="1">
            <a:spLocks noGrp="1"/>
          </p:cNvSpPr>
          <p:nvPr>
            <p:ph type="title"/>
          </p:nvPr>
        </p:nvSpPr>
        <p:spPr>
          <a:xfrm>
            <a:off x="404131" y="349198"/>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000" dirty="0" smtClean="0">
                <a:ln w="0">
                  <a:solidFill>
                    <a:srgbClr val="FF8451"/>
                  </a:solidFill>
                </a:ln>
                <a:solidFill>
                  <a:srgbClr val="D13650"/>
                </a:solidFill>
                <a:latin typeface="Impact" panose="020B0806030902050204" pitchFamily="34" charset="0"/>
              </a:rPr>
              <a:t>INTRODUCTION TO PACKET SNIFFING</a:t>
            </a:r>
            <a:endParaRPr sz="3000" dirty="0">
              <a:ln w="0">
                <a:solidFill>
                  <a:srgbClr val="FF8451"/>
                </a:solidFill>
              </a:ln>
              <a:solidFill>
                <a:srgbClr val="D13650"/>
              </a:solidFill>
              <a:latin typeface="Impact" panose="020B0806030902050204" pitchFamily="34" charset="0"/>
            </a:endParaRPr>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8" name="Content Placeholder 277">
            <a:extLst>
              <a:ext uri="{FF2B5EF4-FFF2-40B4-BE49-F238E27FC236}">
                <a16:creationId xmlns:a16="http://schemas.microsoft.com/office/drawing/2014/main" id="{D20BFF6B-7F5F-4D71-BC64-442BE7DB1E4B}"/>
              </a:ext>
            </a:extLst>
          </p:cNvPr>
          <p:cNvSpPr>
            <a:spLocks noGrp="1"/>
          </p:cNvSpPr>
          <p:nvPr/>
        </p:nvSpPr>
        <p:spPr bwMode="auto">
          <a:xfrm>
            <a:off x="404131" y="924542"/>
            <a:ext cx="777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ct val="20000"/>
              </a:spcBef>
              <a:spcAft>
                <a:spcPct val="0"/>
              </a:spcAft>
              <a:buClr>
                <a:srgbClr val="0BD0D9"/>
              </a:buClr>
              <a:buSzPct val="95000"/>
              <a:buFont typeface="Wingdings 2" panose="05020102010507070707" pitchFamily="82"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82"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82"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82"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82"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fontAlgn="auto" hangingPunct="1">
              <a:spcAft>
                <a:spcPts val="0"/>
              </a:spcAft>
              <a:buClr>
                <a:schemeClr val="accent3"/>
              </a:buClr>
              <a:buFont typeface="Wingdings" panose="05000000000000000000" pitchFamily="2" charset="2"/>
              <a:buChar char="v"/>
              <a:defRPr/>
            </a:pPr>
            <a:r>
              <a:rPr lang="en-US" dirty="0">
                <a:latin typeface="Bahnschrift Condensed" panose="020B0502040204020203" pitchFamily="34" charset="0"/>
              </a:rPr>
              <a:t>Sniffing is a data interception technology.The term sniffing commonly is used to describe protocol analysis, the process of viewing and analyzing the contents of packets on a network.</a:t>
            </a:r>
          </a:p>
          <a:p>
            <a:pPr eaLnBrk="1" fontAlgn="auto" hangingPunct="1">
              <a:spcAft>
                <a:spcPts val="0"/>
              </a:spcAft>
              <a:buClr>
                <a:schemeClr val="accent3"/>
              </a:buClr>
              <a:buFont typeface="Wingdings" panose="05000000000000000000" pitchFamily="2" charset="2"/>
              <a:buChar char="v"/>
              <a:defRPr/>
            </a:pPr>
            <a:r>
              <a:rPr lang="en-US" dirty="0">
                <a:latin typeface="Bahnschrift Condensed" panose="020B0502040204020203" pitchFamily="34" charset="0"/>
              </a:rPr>
              <a:t>Tools used for this purpose are properly called protocol analyzers, but the term sniffer also is widely used for such tools.</a:t>
            </a:r>
          </a:p>
          <a:p>
            <a:pPr eaLnBrk="1" fontAlgn="auto" hangingPunct="1">
              <a:spcAft>
                <a:spcPts val="0"/>
              </a:spcAft>
              <a:buClr>
                <a:schemeClr val="accent3"/>
              </a:buClr>
              <a:buFont typeface="Wingdings" panose="05000000000000000000" pitchFamily="2" charset="2"/>
              <a:buChar char="v"/>
              <a:defRPr/>
            </a:pPr>
            <a:r>
              <a:rPr lang="en-US" dirty="0">
                <a:latin typeface="Bahnschrift Condensed" panose="020B0502040204020203" pitchFamily="34" charset="0"/>
              </a:rPr>
              <a:t>Protocol analyzers or sniffers are network troubleshooting tools that provide a detailed view of network traffic.</a:t>
            </a:r>
          </a:p>
          <a:p>
            <a:pPr eaLnBrk="1" fontAlgn="auto" hangingPunct="1">
              <a:spcAft>
                <a:spcPts val="0"/>
              </a:spcAft>
              <a:buClr>
                <a:schemeClr val="accent3"/>
              </a:buClr>
              <a:buFont typeface="Wingdings" panose="05000000000000000000" pitchFamily="2" charset="2"/>
              <a:buChar char="v"/>
              <a:defRPr/>
            </a:pPr>
            <a:r>
              <a:rPr lang="en-US" dirty="0" smtClean="0">
                <a:latin typeface="Bahnschrift Condensed" panose="020B0502040204020203" pitchFamily="34" charset="0"/>
              </a:rPr>
              <a:t>Captures all network traffic.</a:t>
            </a:r>
            <a:endParaRPr lang="en-US" dirty="0">
              <a:latin typeface="Bahnschrift Condensed" panose="020B0502040204020203" pitchFamily="34" charset="0"/>
            </a:endParaRPr>
          </a:p>
          <a:p>
            <a:pPr marL="274320" indent="-274320" eaLnBrk="1" fontAlgn="auto" hangingPunct="1">
              <a:spcAft>
                <a:spcPts val="0"/>
              </a:spcAft>
              <a:buClr>
                <a:schemeClr val="accent3"/>
              </a:buClr>
              <a:buFont typeface="Wingdings 2"/>
              <a:buChar char=""/>
              <a:defRPr/>
            </a:pPr>
            <a:endParaRPr lang="en-US" dirty="0">
              <a:latin typeface="Bahnschrift Condense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476493" y="112375"/>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000" b="1" dirty="0" smtClean="0">
                <a:ln w="9525">
                  <a:solidFill>
                    <a:srgbClr val="FF8C4D"/>
                  </a:solidFill>
                  <a:prstDash val="solid"/>
                </a:ln>
                <a:solidFill>
                  <a:srgbClr val="C7284F"/>
                </a:solidFill>
                <a:effectLst>
                  <a:outerShdw blurRad="12700" dist="38100" dir="2700000" algn="tl" rotWithShape="0">
                    <a:schemeClr val="bg1">
                      <a:lumMod val="50000"/>
                    </a:schemeClr>
                  </a:outerShdw>
                </a:effectLst>
              </a:rPr>
              <a:t>TYPES OF SNIFFING</a:t>
            </a:r>
            <a:endParaRPr sz="3000" b="1" dirty="0">
              <a:ln w="9525">
                <a:solidFill>
                  <a:srgbClr val="FF8C4D"/>
                </a:solidFill>
                <a:prstDash val="solid"/>
              </a:ln>
              <a:solidFill>
                <a:srgbClr val="C7284F"/>
              </a:solidFill>
              <a:effectLst>
                <a:outerShdw blurRad="12700" dist="38100" dir="2700000" algn="tl" rotWithShape="0">
                  <a:schemeClr val="bg1">
                    <a:lumMod val="50000"/>
                  </a:schemeClr>
                </a:outerShdw>
              </a:effectLst>
            </a:endParaRPr>
          </a:p>
        </p:txBody>
      </p:sp>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0" name="TextBox 9">
            <a:extLst>
              <a:ext uri="{FF2B5EF4-FFF2-40B4-BE49-F238E27FC236}">
                <a16:creationId xmlns:a16="http://schemas.microsoft.com/office/drawing/2014/main" id="{0CF607E2-1814-4453-B4BC-393B77ED8F53}"/>
              </a:ext>
            </a:extLst>
          </p:cNvPr>
          <p:cNvSpPr txBox="1"/>
          <p:nvPr/>
        </p:nvSpPr>
        <p:spPr>
          <a:xfrm>
            <a:off x="749654" y="491077"/>
            <a:ext cx="5096267" cy="1631216"/>
          </a:xfrm>
          <a:prstGeom prst="rect">
            <a:avLst/>
          </a:prstGeom>
          <a:noFill/>
        </p:spPr>
        <p:txBody>
          <a:bodyPr wrap="none" rtlCol="0">
            <a:spAutoFit/>
          </a:bodyPr>
          <a:lstStyle/>
          <a:p>
            <a:pPr marL="457200" indent="-457200">
              <a:buFont typeface="Wingdings" panose="05000000000000000000" pitchFamily="2" charset="2"/>
              <a:buChar char="v"/>
            </a:pPr>
            <a:r>
              <a:rPr lang="en-IN" sz="2800" dirty="0">
                <a:solidFill>
                  <a:schemeClr val="accent1"/>
                </a:solidFill>
                <a:latin typeface="Bahnschrift Condensed" panose="020B0502040204020203" pitchFamily="34" charset="0"/>
              </a:rPr>
              <a:t>Passive sniffing</a:t>
            </a:r>
          </a:p>
          <a:p>
            <a:pPr marL="342900" indent="-342900">
              <a:buFont typeface="Wingdings" panose="05000000000000000000" pitchFamily="2" charset="2"/>
              <a:buChar char="ü"/>
            </a:pPr>
            <a:r>
              <a:rPr lang="en-US" sz="2400" dirty="0">
                <a:latin typeface="Bahnschrift Condensed" panose="020B0502040204020203" pitchFamily="34" charset="0"/>
              </a:rPr>
              <a:t>Passive sniffing means sniffing through a hub</a:t>
            </a:r>
          </a:p>
          <a:p>
            <a:pPr marL="342900" indent="-342900">
              <a:buFont typeface="Wingdings" panose="05000000000000000000" pitchFamily="2" charset="2"/>
              <a:buChar char="ü"/>
            </a:pPr>
            <a:r>
              <a:rPr lang="en-US" sz="2400" dirty="0">
                <a:latin typeface="Bahnschrift Condensed" panose="020B0502040204020203" pitchFamily="34" charset="0"/>
              </a:rPr>
              <a:t>It is difficult to detect</a:t>
            </a:r>
          </a:p>
          <a:p>
            <a:pPr marL="342900" indent="-342900">
              <a:buFont typeface="Wingdings" panose="05000000000000000000" pitchFamily="2" charset="2"/>
              <a:buChar char="ü"/>
            </a:pPr>
            <a:r>
              <a:rPr lang="en-US" sz="2400" dirty="0">
                <a:latin typeface="Bahnschrift Condensed" panose="020B0502040204020203" pitchFamily="34" charset="0"/>
              </a:rPr>
              <a:t>An attacker  simply connects to the hub </a:t>
            </a:r>
          </a:p>
        </p:txBody>
      </p:sp>
      <p:sp>
        <p:nvSpPr>
          <p:cNvPr id="11" name="TextBox 10">
            <a:extLst>
              <a:ext uri="{FF2B5EF4-FFF2-40B4-BE49-F238E27FC236}">
                <a16:creationId xmlns:a16="http://schemas.microsoft.com/office/drawing/2014/main" id="{5547590A-BB45-47AD-BDE7-2507E30C0BBE}"/>
              </a:ext>
            </a:extLst>
          </p:cNvPr>
          <p:cNvSpPr txBox="1"/>
          <p:nvPr/>
        </p:nvSpPr>
        <p:spPr>
          <a:xfrm>
            <a:off x="749654" y="2409345"/>
            <a:ext cx="6986208" cy="2000548"/>
          </a:xfrm>
          <a:prstGeom prst="rect">
            <a:avLst/>
          </a:prstGeom>
          <a:noFill/>
        </p:spPr>
        <p:txBody>
          <a:bodyPr wrap="none" rtlCol="0">
            <a:spAutoFit/>
          </a:bodyPr>
          <a:lstStyle/>
          <a:p>
            <a:pPr marL="457200" indent="-457200">
              <a:buFont typeface="Wingdings" panose="05000000000000000000" pitchFamily="2" charset="2"/>
              <a:buChar char="v"/>
            </a:pPr>
            <a:r>
              <a:rPr lang="en-IN" sz="2800" dirty="0">
                <a:solidFill>
                  <a:schemeClr val="accent1"/>
                </a:solidFill>
                <a:latin typeface="Bahnschrift Condensed" panose="020B0502040204020203" pitchFamily="34" charset="0"/>
              </a:rPr>
              <a:t>Active  sniffing</a:t>
            </a:r>
          </a:p>
          <a:p>
            <a:pPr marL="342900" indent="-342900">
              <a:buFont typeface="Wingdings" panose="05000000000000000000" pitchFamily="2" charset="2"/>
              <a:buChar char="ü"/>
            </a:pPr>
            <a:r>
              <a:rPr lang="en-IN" sz="2400" dirty="0">
                <a:latin typeface="Bahnschrift Condensed" panose="020B0502040204020203" pitchFamily="34" charset="0"/>
              </a:rPr>
              <a:t>Active sniffing means  sniffing  through  a  switch  </a:t>
            </a:r>
          </a:p>
          <a:p>
            <a:pPr marL="342900" indent="-342900">
              <a:buFont typeface="Wingdings" panose="05000000000000000000" pitchFamily="2" charset="2"/>
              <a:buChar char="ü"/>
            </a:pPr>
            <a:r>
              <a:rPr lang="en-IN" sz="2400" dirty="0">
                <a:latin typeface="Bahnschrift Condensed" panose="020B0502040204020203" pitchFamily="34" charset="0"/>
              </a:rPr>
              <a:t>It is easy  to  detect</a:t>
            </a:r>
          </a:p>
          <a:p>
            <a:pPr marL="342900" indent="-342900">
              <a:buFont typeface="Wingdings" panose="05000000000000000000" pitchFamily="2" charset="2"/>
              <a:buChar char="ü"/>
            </a:pPr>
            <a:r>
              <a:rPr lang="en-IN" sz="2400" dirty="0">
                <a:latin typeface="Bahnschrift Condensed" panose="020B0502040204020203" pitchFamily="34" charset="0"/>
              </a:rPr>
              <a:t>Attacker  tries  to  poison  the  switch  by  sending  bogus  MAC </a:t>
            </a:r>
            <a:endParaRPr lang="en-IN" sz="2400" dirty="0" smtClean="0">
              <a:latin typeface="Bahnschrift Condensed" panose="020B0502040204020203" pitchFamily="34" charset="0"/>
            </a:endParaRPr>
          </a:p>
          <a:p>
            <a:r>
              <a:rPr lang="en-IN" sz="2400" dirty="0" smtClean="0">
                <a:latin typeface="Bahnschrift Condensed" panose="020B0502040204020203" pitchFamily="34" charset="0"/>
              </a:rPr>
              <a:t> address.</a:t>
            </a:r>
            <a:endParaRPr lang="en-US" sz="2400" dirty="0">
              <a:latin typeface="Bahnschrift Condensed"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16" y="57211"/>
            <a:ext cx="6937383" cy="632100"/>
          </a:xfrm>
        </p:spPr>
        <p:txBody>
          <a:bodyPr/>
          <a:lstStyle/>
          <a:p>
            <a:pPr algn="r"/>
            <a:r>
              <a:rPr lang="en-IN" sz="3000" dirty="0" smtClean="0">
                <a:effectLst>
                  <a:glow rad="228600">
                    <a:schemeClr val="accent2">
                      <a:satMod val="175000"/>
                      <a:alpha val="40000"/>
                    </a:schemeClr>
                  </a:glow>
                </a:effectLst>
              </a:rPr>
              <a:t>PROTOCOLS VULNERABLE TO SNIFFING</a:t>
            </a:r>
            <a:endParaRPr lang="en-IN" sz="3000" dirty="0">
              <a:effectLst>
                <a:glow rad="228600">
                  <a:schemeClr val="accent2">
                    <a:satMod val="175000"/>
                    <a:alpha val="40000"/>
                  </a:schemeClr>
                </a:glow>
              </a:effectLst>
            </a:endParaRPr>
          </a:p>
        </p:txBody>
      </p:sp>
      <p:sp>
        <p:nvSpPr>
          <p:cNvPr id="4" name="TextBox 3">
            <a:extLst>
              <a:ext uri="{FF2B5EF4-FFF2-40B4-BE49-F238E27FC236}">
                <a16:creationId xmlns:a16="http://schemas.microsoft.com/office/drawing/2014/main" id="{36EEAF84-EA92-4099-899D-B06A86802529}"/>
              </a:ext>
            </a:extLst>
          </p:cNvPr>
          <p:cNvSpPr txBox="1"/>
          <p:nvPr/>
        </p:nvSpPr>
        <p:spPr>
          <a:xfrm>
            <a:off x="652656" y="820879"/>
            <a:ext cx="6835526" cy="3693319"/>
          </a:xfrm>
          <a:prstGeom prst="rect">
            <a:avLst/>
          </a:prstGeom>
          <a:noFill/>
        </p:spPr>
        <p:txBody>
          <a:bodyPr wrap="none" rtlCol="0">
            <a:spAutoFit/>
          </a:bodyPr>
          <a:lstStyle/>
          <a:p>
            <a:pPr marL="457200" indent="-457200" eaLnBrk="1" fontAlgn="auto" hangingPunct="1">
              <a:spcAft>
                <a:spcPts val="0"/>
              </a:spcAft>
              <a:buClr>
                <a:schemeClr val="accent3"/>
              </a:buClr>
              <a:buFont typeface="Wingdings" panose="05000000000000000000" pitchFamily="2" charset="2"/>
              <a:buChar char="v"/>
              <a:defRPr/>
            </a:pPr>
            <a:r>
              <a:rPr lang="en-US" sz="2600" dirty="0">
                <a:latin typeface="Bahnschrift Condensed" panose="020B0502040204020203" pitchFamily="34" charset="0"/>
              </a:rPr>
              <a:t>Protocols that are </a:t>
            </a:r>
            <a:r>
              <a:rPr lang="en-US" sz="2600" dirty="0" err="1">
                <a:latin typeface="Bahnschrift Condensed" panose="020B0502040204020203" pitchFamily="34" charset="0"/>
              </a:rPr>
              <a:t>suspectible</a:t>
            </a:r>
            <a:r>
              <a:rPr lang="en-US" sz="2600" dirty="0">
                <a:latin typeface="Bahnschrift Condensed" panose="020B0502040204020203" pitchFamily="34" charset="0"/>
              </a:rPr>
              <a:t> to sniffers include-</a:t>
            </a:r>
          </a:p>
          <a:p>
            <a:pPr marL="457200" indent="-457200">
              <a:buFont typeface="Wingdings" panose="05000000000000000000" pitchFamily="2" charset="2"/>
              <a:buChar char="v"/>
              <a:defRPr/>
            </a:pPr>
            <a:r>
              <a:rPr lang="en-US" sz="2600" dirty="0">
                <a:latin typeface="Bahnschrift Condensed" panose="020B0502040204020203" pitchFamily="34" charset="0"/>
              </a:rPr>
              <a:t>Telnet :Keystrokes including usernames and passwords.</a:t>
            </a:r>
          </a:p>
          <a:p>
            <a:pPr marL="457200" indent="-457200">
              <a:buFont typeface="Wingdings" panose="05000000000000000000" pitchFamily="2" charset="2"/>
              <a:buChar char="v"/>
              <a:defRPr/>
            </a:pPr>
            <a:r>
              <a:rPr lang="en-US" sz="2600" dirty="0">
                <a:latin typeface="Bahnschrift Condensed" panose="020B0502040204020203" pitchFamily="34" charset="0"/>
              </a:rPr>
              <a:t>HTTP:Data sent in the clear text.</a:t>
            </a:r>
          </a:p>
          <a:p>
            <a:pPr marL="457200" indent="-457200">
              <a:buFont typeface="Wingdings" panose="05000000000000000000" pitchFamily="2" charset="2"/>
              <a:buChar char="v"/>
              <a:defRPr/>
            </a:pPr>
            <a:r>
              <a:rPr lang="en-US" sz="2600" dirty="0" err="1">
                <a:latin typeface="Bahnschrift Condensed" panose="020B0502040204020203" pitchFamily="34" charset="0"/>
              </a:rPr>
              <a:t>SMTP:Password</a:t>
            </a:r>
            <a:r>
              <a:rPr lang="en-US" sz="2600" dirty="0">
                <a:latin typeface="Bahnschrift Condensed" panose="020B0502040204020203" pitchFamily="34" charset="0"/>
              </a:rPr>
              <a:t> and data sent in the clear text.</a:t>
            </a:r>
          </a:p>
          <a:p>
            <a:pPr marL="457200" indent="-457200">
              <a:buFont typeface="Wingdings" panose="05000000000000000000" pitchFamily="2" charset="2"/>
              <a:buChar char="v"/>
              <a:defRPr/>
            </a:pPr>
            <a:r>
              <a:rPr lang="en-US" sz="2600" dirty="0">
                <a:latin typeface="Bahnschrift Condensed" panose="020B0502040204020203" pitchFamily="34" charset="0"/>
              </a:rPr>
              <a:t>POP: Password and data sent in the clear text.</a:t>
            </a:r>
          </a:p>
          <a:p>
            <a:pPr marL="457200" indent="-457200">
              <a:buFont typeface="Wingdings" panose="05000000000000000000" pitchFamily="2" charset="2"/>
              <a:buChar char="v"/>
              <a:defRPr/>
            </a:pPr>
            <a:r>
              <a:rPr lang="en-US" sz="2600" dirty="0">
                <a:latin typeface="Bahnschrift Condensed" panose="020B0502040204020203" pitchFamily="34" charset="0"/>
              </a:rPr>
              <a:t>FTP: Password and data sent in the clear text.</a:t>
            </a:r>
          </a:p>
          <a:p>
            <a:pPr marL="457200" indent="-457200">
              <a:buFont typeface="Wingdings" panose="05000000000000000000" pitchFamily="2" charset="2"/>
              <a:buChar char="v"/>
              <a:defRPr/>
            </a:pPr>
            <a:r>
              <a:rPr lang="en-US" sz="2600" dirty="0">
                <a:latin typeface="Bahnschrift Condensed" panose="020B0502040204020203" pitchFamily="34" charset="0"/>
              </a:rPr>
              <a:t>IMAP </a:t>
            </a:r>
          </a:p>
          <a:p>
            <a:pPr marL="457200" indent="-457200">
              <a:buFont typeface="Wingdings" panose="05000000000000000000" pitchFamily="2" charset="2"/>
              <a:buChar char="v"/>
              <a:defRPr/>
            </a:pPr>
            <a:r>
              <a:rPr lang="en-US" sz="2600" dirty="0">
                <a:latin typeface="Bahnschrift Condensed" panose="020B0502040204020203" pitchFamily="34" charset="0"/>
              </a:rPr>
              <a:t>VoIP</a:t>
            </a:r>
          </a:p>
          <a:p>
            <a:pPr marL="457200" indent="-457200">
              <a:buFont typeface="Wingdings" panose="05000000000000000000" pitchFamily="2" charset="2"/>
              <a:buChar char="v"/>
              <a:defRPr/>
            </a:pPr>
            <a:r>
              <a:rPr lang="en-US" sz="2600" dirty="0">
                <a:latin typeface="Bahnschrift Condensed" panose="020B0502040204020203" pitchFamily="34" charset="0"/>
              </a:rPr>
              <a:t>SNMP  etc.</a:t>
            </a:r>
          </a:p>
        </p:txBody>
      </p:sp>
    </p:spTree>
    <p:extLst>
      <p:ext uri="{BB962C8B-B14F-4D97-AF65-F5344CB8AC3E}">
        <p14:creationId xmlns:p14="http://schemas.microsoft.com/office/powerpoint/2010/main" val="142569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1693501" y="0"/>
            <a:ext cx="5040600" cy="632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000" dirty="0" smtClean="0">
                <a:effectLst>
                  <a:glow rad="139700">
                    <a:schemeClr val="accent6">
                      <a:satMod val="175000"/>
                      <a:alpha val="40000"/>
                    </a:schemeClr>
                  </a:glow>
                </a:effectLst>
              </a:rPr>
              <a:t>INTERNET</a:t>
            </a:r>
            <a:endParaRPr sz="3000" dirty="0">
              <a:effectLst>
                <a:glow rad="139700">
                  <a:schemeClr val="accent6">
                    <a:satMod val="175000"/>
                    <a:alpha val="40000"/>
                  </a:schemeClr>
                </a:glow>
              </a:effectLst>
            </a:endParaRPr>
          </a:p>
        </p:txBody>
      </p:sp>
      <p:sp>
        <p:nvSpPr>
          <p:cNvPr id="6" name="TextBox 5">
            <a:extLst>
              <a:ext uri="{FF2B5EF4-FFF2-40B4-BE49-F238E27FC236}">
                <a16:creationId xmlns:a16="http://schemas.microsoft.com/office/drawing/2014/main" id="{73EB9730-5EC9-443D-B293-B48341D1FAB4}"/>
              </a:ext>
            </a:extLst>
          </p:cNvPr>
          <p:cNvSpPr txBox="1"/>
          <p:nvPr/>
        </p:nvSpPr>
        <p:spPr>
          <a:xfrm>
            <a:off x="420703" y="908354"/>
            <a:ext cx="8408071" cy="2308324"/>
          </a:xfrm>
          <a:prstGeom prst="rect">
            <a:avLst/>
          </a:prstGeom>
          <a:noFill/>
        </p:spPr>
        <p:txBody>
          <a:bodyPr wrap="none" rtlCol="0">
            <a:spAutoFit/>
          </a:bodyPr>
          <a:lstStyle/>
          <a:p>
            <a:pPr>
              <a:buFont typeface="Wingdings 2" pitchFamily="18" charset="2"/>
              <a:buNone/>
              <a:defRPr/>
            </a:pPr>
            <a:r>
              <a:rPr lang="en-US" sz="2400" dirty="0">
                <a:latin typeface="Bahnschrift Condensed" panose="020B0502040204020203" pitchFamily="34" charset="0"/>
              </a:rPr>
              <a:t> Internet is based on </a:t>
            </a:r>
            <a:r>
              <a:rPr lang="en-US" sz="2400" b="1" dirty="0">
                <a:latin typeface="Bahnschrift Condensed" panose="020B0502040204020203" pitchFamily="34" charset="0"/>
              </a:rPr>
              <a:t>TCP/IP architecture</a:t>
            </a:r>
            <a:r>
              <a:rPr lang="en-US" sz="2400" dirty="0">
                <a:latin typeface="Bahnschrift Condensed" panose="020B0502040204020203" pitchFamily="34" charset="0"/>
              </a:rPr>
              <a:t>. The model defines four (or five) layers. </a:t>
            </a:r>
          </a:p>
          <a:p>
            <a:pPr marL="457200" indent="-457200">
              <a:buFont typeface="Wingdings" panose="05000000000000000000" pitchFamily="2" charset="2"/>
              <a:buChar char="v"/>
              <a:defRPr/>
            </a:pPr>
            <a:r>
              <a:rPr lang="en-US" sz="2400" u="sng" dirty="0">
                <a:latin typeface="Bahnschrift Condensed" panose="020B0502040204020203" pitchFamily="34" charset="0"/>
              </a:rPr>
              <a:t>Physical Layer</a:t>
            </a:r>
          </a:p>
          <a:p>
            <a:pPr marL="457200" indent="-457200">
              <a:buFont typeface="Wingdings" panose="05000000000000000000" pitchFamily="2" charset="2"/>
              <a:buChar char="v"/>
              <a:defRPr/>
            </a:pPr>
            <a:r>
              <a:rPr lang="en-US" sz="2400" u="sng" dirty="0">
                <a:latin typeface="Bahnschrift Condensed" panose="020B0502040204020203" pitchFamily="34" charset="0"/>
              </a:rPr>
              <a:t>Data Link Layer: Ethernet</a:t>
            </a:r>
            <a:r>
              <a:rPr lang="en-US" sz="2400" i="1" u="sng" dirty="0">
                <a:latin typeface="Bahnschrift Condensed" panose="020B0502040204020203" pitchFamily="34" charset="0"/>
              </a:rPr>
              <a:t>. 802.11(2)</a:t>
            </a:r>
          </a:p>
          <a:p>
            <a:pPr marL="457200" indent="-457200">
              <a:buFont typeface="Wingdings" panose="05000000000000000000" pitchFamily="2" charset="2"/>
              <a:buChar char="v"/>
              <a:defRPr/>
            </a:pPr>
            <a:r>
              <a:rPr lang="en-US" sz="2400" u="sng" dirty="0">
                <a:latin typeface="Bahnschrift Condensed" panose="020B0502040204020203" pitchFamily="34" charset="0"/>
              </a:rPr>
              <a:t>Network Layer: </a:t>
            </a:r>
            <a:r>
              <a:rPr lang="en-US" sz="2400" i="1" u="sng" dirty="0">
                <a:latin typeface="Bahnschrift Condensed" panose="020B0502040204020203" pitchFamily="34" charset="0"/>
              </a:rPr>
              <a:t>IPv4 (IPv6)(3)</a:t>
            </a:r>
          </a:p>
          <a:p>
            <a:pPr marL="457200" indent="-457200">
              <a:buFont typeface="Wingdings" panose="05000000000000000000" pitchFamily="2" charset="2"/>
              <a:buChar char="v"/>
              <a:defRPr/>
            </a:pPr>
            <a:r>
              <a:rPr lang="en-US" sz="2400" u="sng" dirty="0">
                <a:latin typeface="Bahnschrift Condensed" panose="020B0502040204020203" pitchFamily="34" charset="0"/>
              </a:rPr>
              <a:t>Transport Layer: </a:t>
            </a:r>
            <a:r>
              <a:rPr lang="en-US" sz="2400" i="1" u="sng" dirty="0">
                <a:latin typeface="Bahnschrift Condensed" panose="020B0502040204020203" pitchFamily="34" charset="0"/>
              </a:rPr>
              <a:t>TCP, UDP(4)</a:t>
            </a:r>
          </a:p>
          <a:p>
            <a:pPr marL="457200" indent="-457200">
              <a:buFont typeface="Wingdings" panose="05000000000000000000" pitchFamily="2" charset="2"/>
              <a:buChar char="v"/>
              <a:defRPr/>
            </a:pPr>
            <a:r>
              <a:rPr lang="en-US" sz="2400" u="sng" dirty="0">
                <a:latin typeface="Bahnschrift Condensed" panose="020B0502040204020203" pitchFamily="34" charset="0"/>
              </a:rPr>
              <a:t>Application Layer: </a:t>
            </a:r>
            <a:r>
              <a:rPr lang="en-US" sz="2400" i="1" u="sng" dirty="0">
                <a:latin typeface="Bahnschrift Condensed" panose="020B0502040204020203" pitchFamily="34" charset="0"/>
              </a:rPr>
              <a:t>SMTP, HTTP, FTP(5)</a:t>
            </a:r>
          </a:p>
        </p:txBody>
      </p:sp>
    </p:spTree>
  </p:cSld>
  <p:clrMapOvr>
    <a:masterClrMapping/>
  </p:clrMapOvr>
</p:sld>
</file>

<file path=ppt/theme/theme1.xml><?xml version="1.0" encoding="utf-8"?>
<a:theme xmlns:a="http://schemas.openxmlformats.org/drawingml/2006/main"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966</Words>
  <Application>Microsoft Office PowerPoint</Application>
  <PresentationFormat>On-screen Show (16:9)</PresentationFormat>
  <Paragraphs>135</Paragraphs>
  <Slides>21</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Helvetica</vt:lpstr>
      <vt:lpstr>Wingdings</vt:lpstr>
      <vt:lpstr>Fira Sans Medium</vt:lpstr>
      <vt:lpstr>Arial</vt:lpstr>
      <vt:lpstr>Fira Sans Light</vt:lpstr>
      <vt:lpstr>Calibri</vt:lpstr>
      <vt:lpstr>Times New Roman</vt:lpstr>
      <vt:lpstr>Impact</vt:lpstr>
      <vt:lpstr>Fira Sans</vt:lpstr>
      <vt:lpstr>Fira Sans SemiBold</vt:lpstr>
      <vt:lpstr>Bahnschrift Condensed</vt:lpstr>
      <vt:lpstr>Bahnschrift</vt:lpstr>
      <vt:lpstr>Wingdings 2</vt:lpstr>
      <vt:lpstr>Alonso template</vt:lpstr>
      <vt:lpstr>PowerPoint Presentation</vt:lpstr>
      <vt:lpstr>PowerPoint Presentation</vt:lpstr>
      <vt:lpstr>Outline</vt:lpstr>
      <vt:lpstr>PowerPoint Presentation</vt:lpstr>
      <vt:lpstr>OBJECTIVE</vt:lpstr>
      <vt:lpstr>INTRODUCTION TO PACKET SNIFFING</vt:lpstr>
      <vt:lpstr>TYPES OF SNIFFING</vt:lpstr>
      <vt:lpstr>PROTOCOLS VULNERABLE TO SNIFFING</vt:lpstr>
      <vt:lpstr>INTERNET</vt:lpstr>
      <vt:lpstr>PACKET SNIFFERS</vt:lpstr>
      <vt:lpstr>SOME POPOLAR PACKET SNIFFERS</vt:lpstr>
      <vt:lpstr>CONTINUATION…..</vt:lpstr>
      <vt:lpstr>WIRESHARK</vt:lpstr>
      <vt:lpstr>CONTINUATION…</vt:lpstr>
      <vt:lpstr>PowerPoint Presentation</vt:lpstr>
      <vt:lpstr>PowerPoint Presentation</vt:lpstr>
      <vt:lpstr>PowerPoint Presentation</vt:lpstr>
      <vt:lpstr>PowerPoint Presentation</vt:lpstr>
      <vt:lpstr>PowerPoint Presentation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vamsi krishna</dc:creator>
  <cp:lastModifiedBy>vamsi krishna</cp:lastModifiedBy>
  <cp:revision>13</cp:revision>
  <dcterms:modified xsi:type="dcterms:W3CDTF">2021-04-27T18:38:59Z</dcterms:modified>
</cp:coreProperties>
</file>